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9"/>
  </p:notesMasterIdLst>
  <p:handoutMasterIdLst>
    <p:handoutMasterId r:id="rId70"/>
  </p:handoutMasterIdLst>
  <p:sldIdLst>
    <p:sldId id="316" r:id="rId5"/>
    <p:sldId id="340" r:id="rId6"/>
    <p:sldId id="341" r:id="rId7"/>
    <p:sldId id="342" r:id="rId8"/>
    <p:sldId id="343" r:id="rId9"/>
    <p:sldId id="344" r:id="rId10"/>
    <p:sldId id="365" r:id="rId11"/>
    <p:sldId id="376" r:id="rId12"/>
    <p:sldId id="377" r:id="rId13"/>
    <p:sldId id="378" r:id="rId14"/>
    <p:sldId id="366" r:id="rId15"/>
    <p:sldId id="345" r:id="rId16"/>
    <p:sldId id="346" r:id="rId17"/>
    <p:sldId id="367" r:id="rId18"/>
    <p:sldId id="368" r:id="rId19"/>
    <p:sldId id="369" r:id="rId20"/>
    <p:sldId id="370" r:id="rId21"/>
    <p:sldId id="371" r:id="rId22"/>
    <p:sldId id="372" r:id="rId23"/>
    <p:sldId id="373" r:id="rId24"/>
    <p:sldId id="347" r:id="rId25"/>
    <p:sldId id="348" r:id="rId26"/>
    <p:sldId id="349" r:id="rId27"/>
    <p:sldId id="350" r:id="rId28"/>
    <p:sldId id="351" r:id="rId29"/>
    <p:sldId id="352" r:id="rId30"/>
    <p:sldId id="353" r:id="rId31"/>
    <p:sldId id="354" r:id="rId32"/>
    <p:sldId id="355" r:id="rId33"/>
    <p:sldId id="356" r:id="rId34"/>
    <p:sldId id="357" r:id="rId35"/>
    <p:sldId id="358" r:id="rId36"/>
    <p:sldId id="359" r:id="rId37"/>
    <p:sldId id="360" r:id="rId38"/>
    <p:sldId id="361" r:id="rId39"/>
    <p:sldId id="362" r:id="rId40"/>
    <p:sldId id="363" r:id="rId41"/>
    <p:sldId id="364" r:id="rId42"/>
    <p:sldId id="380" r:id="rId43"/>
    <p:sldId id="381" r:id="rId44"/>
    <p:sldId id="382" r:id="rId45"/>
    <p:sldId id="374" r:id="rId46"/>
    <p:sldId id="375" r:id="rId47"/>
    <p:sldId id="383" r:id="rId48"/>
    <p:sldId id="384" r:id="rId49"/>
    <p:sldId id="385" r:id="rId50"/>
    <p:sldId id="386" r:id="rId51"/>
    <p:sldId id="387" r:id="rId52"/>
    <p:sldId id="388" r:id="rId53"/>
    <p:sldId id="389" r:id="rId54"/>
    <p:sldId id="390" r:id="rId55"/>
    <p:sldId id="391" r:id="rId56"/>
    <p:sldId id="392" r:id="rId57"/>
    <p:sldId id="393" r:id="rId58"/>
    <p:sldId id="394" r:id="rId59"/>
    <p:sldId id="395" r:id="rId60"/>
    <p:sldId id="396" r:id="rId61"/>
    <p:sldId id="397" r:id="rId62"/>
    <p:sldId id="398" r:id="rId63"/>
    <p:sldId id="399" r:id="rId64"/>
    <p:sldId id="400" r:id="rId65"/>
    <p:sldId id="401" r:id="rId66"/>
    <p:sldId id="402" r:id="rId67"/>
    <p:sldId id="339" r:id="rId68"/>
  </p:sldIdLst>
  <p:sldSz cx="9144000" cy="6858000" type="screen4x3"/>
  <p:notesSz cx="6858000" cy="9144000"/>
  <p:custDataLst>
    <p:tags r:id="rId7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4C5D50-A566-4378-BE49-B401CF2D64CF}">
          <p14:sldIdLst>
            <p14:sldId id="316"/>
            <p14:sldId id="340"/>
            <p14:sldId id="341"/>
            <p14:sldId id="342"/>
            <p14:sldId id="343"/>
            <p14:sldId id="344"/>
            <p14:sldId id="365"/>
            <p14:sldId id="376"/>
            <p14:sldId id="377"/>
            <p14:sldId id="378"/>
            <p14:sldId id="366"/>
            <p14:sldId id="345"/>
            <p14:sldId id="346"/>
            <p14:sldId id="367"/>
            <p14:sldId id="368"/>
            <p14:sldId id="369"/>
            <p14:sldId id="370"/>
            <p14:sldId id="371"/>
            <p14:sldId id="372"/>
            <p14:sldId id="373"/>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80"/>
            <p14:sldId id="381"/>
            <p14:sldId id="382"/>
            <p14:sldId id="374"/>
            <p14:sldId id="375"/>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339"/>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8333" autoAdjust="0"/>
  </p:normalViewPr>
  <p:slideViewPr>
    <p:cSldViewPr snapToObjects="1" showGuides="1">
      <p:cViewPr varScale="1">
        <p:scale>
          <a:sx n="89" d="100"/>
          <a:sy n="89" d="100"/>
        </p:scale>
        <p:origin x="1310" y="91"/>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2019-12-07</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12/7/2019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spTree>
    <p:extLst>
      <p:ext uri="{BB962C8B-B14F-4D97-AF65-F5344CB8AC3E}">
        <p14:creationId xmlns:p14="http://schemas.microsoft.com/office/powerpoint/2010/main" val="419537702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pic>
        <p:nvPicPr>
          <p:cNvPr id="4" name="Picture 3" descr="https://miro.medium.com/max/2838/1*q9ww_u32hhpMaA-Q_s1ujw.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467600" y="255567"/>
            <a:ext cx="1093125" cy="685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2" descr="elastic-logo"/>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elastic-logo"/>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6" descr="Image result for Elastic search logo"/>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2" descr="Image result for Nodejs"/>
          <p:cNvSpPr>
            <a:spLocks noChangeAspect="1" noChangeArrowheads="1"/>
          </p:cNvSpPr>
          <p:nvPr userDrawn="1"/>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Image result for Nodejs"/>
          <p:cNvSpPr>
            <a:spLocks noChangeAspect="1" noChangeArrowheads="1"/>
          </p:cNvSpPr>
          <p:nvPr userDrawn="1"/>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pic>
        <p:nvPicPr>
          <p:cNvPr id="4" name="Picture 3" descr="https://miro.medium.com/max/2838/1*q9ww_u32hhpMaA-Q_s1ujw.png"/>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7467600" y="255567"/>
            <a:ext cx="1093125" cy="685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114519"/>
            <a:ext cx="7239000" cy="952282"/>
          </a:xfrm>
        </p:spPr>
        <p:txBody>
          <a:bodyPr/>
          <a:lstStyle/>
          <a:p>
            <a:r>
              <a:rPr lang="en-US" dirty="0" smtClean="0"/>
              <a:t>Application Delivery Fundamentals</a:t>
            </a:r>
            <a:endParaRPr lang="en-US" dirty="0"/>
          </a:p>
        </p:txBody>
      </p:sp>
      <p:sp>
        <p:nvSpPr>
          <p:cNvPr id="4" name="Text Placeholder 3"/>
          <p:cNvSpPr>
            <a:spLocks noGrp="1"/>
          </p:cNvSpPr>
          <p:nvPr>
            <p:ph type="body" sz="quarter" idx="11"/>
          </p:nvPr>
        </p:nvSpPr>
        <p:spPr>
          <a:xfrm>
            <a:off x="138848" y="4038600"/>
            <a:ext cx="4811323" cy="1233311"/>
          </a:xfrm>
        </p:spPr>
        <p:txBody>
          <a:bodyPr/>
          <a:lstStyle/>
          <a:p>
            <a:r>
              <a:rPr lang="en-US" dirty="0" smtClean="0"/>
              <a:t>Parameswari </a:t>
            </a:r>
            <a:r>
              <a:rPr lang="en-US" dirty="0" err="1" smtClean="0"/>
              <a:t>Ettiappan</a:t>
            </a:r>
            <a:endParaRPr lang="en-US" dirty="0"/>
          </a:p>
        </p:txBody>
      </p:sp>
      <p:sp>
        <p:nvSpPr>
          <p:cNvPr id="2" name="AutoShape 2" descr="Image result for ELK sta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descr="https://miro.medium.com/max/2838/1*q9ww_u32hhpMaA-Q_s1uj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617452"/>
            <a:ext cx="3429000" cy="2151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500" t="7038" r="17500" b="11481"/>
          <a:stretch/>
        </p:blipFill>
        <p:spPr>
          <a:xfrm>
            <a:off x="990600" y="1219200"/>
            <a:ext cx="7391400" cy="5211885"/>
          </a:xfrm>
          <a:prstGeom prst="rect">
            <a:avLst/>
          </a:prstGeom>
        </p:spPr>
      </p:pic>
    </p:spTree>
    <p:extLst>
      <p:ext uri="{BB962C8B-B14F-4D97-AF65-F5344CB8AC3E}">
        <p14:creationId xmlns:p14="http://schemas.microsoft.com/office/powerpoint/2010/main" val="39934802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Javascript</a:t>
            </a:r>
            <a:r>
              <a:rPr lang="en-US" dirty="0"/>
              <a:t> Program (source code) ➝ </a:t>
            </a:r>
            <a:r>
              <a:rPr lang="en-US" dirty="0" err="1"/>
              <a:t>Chome</a:t>
            </a:r>
            <a:r>
              <a:rPr lang="en-US" dirty="0"/>
              <a:t> V8 Engine (compiles) ➝ Machine Code (X86_64, MIPS, ARM, </a:t>
            </a:r>
            <a:r>
              <a:rPr lang="en-US" dirty="0" err="1"/>
              <a:t>etc</a:t>
            </a:r>
            <a:r>
              <a:rPr lang="en-US" dirty="0"/>
              <a:t>) ➝ Runs on </a:t>
            </a:r>
            <a:r>
              <a:rPr lang="en-US" dirty="0" smtClean="0"/>
              <a:t>CPU.</a:t>
            </a:r>
            <a:endParaRPr lang="en-US" dirty="0"/>
          </a:p>
          <a:p>
            <a:r>
              <a:rPr lang="en-US" dirty="0"/>
              <a:t>Different CPU architecture requires different machine code based on its architecture. </a:t>
            </a:r>
            <a:endParaRPr lang="en-US" dirty="0" smtClean="0"/>
          </a:p>
          <a:p>
            <a:r>
              <a:rPr lang="en-US" dirty="0" smtClean="0"/>
              <a:t>So</a:t>
            </a:r>
            <a:r>
              <a:rPr lang="en-US" dirty="0"/>
              <a:t>, the program needs to be converted into the machine code that it can understand. </a:t>
            </a:r>
            <a:endParaRPr lang="en-US" dirty="0" smtClean="0"/>
          </a:p>
          <a:p>
            <a:r>
              <a:rPr lang="en-US" dirty="0" err="1" smtClean="0"/>
              <a:t>Javascript</a:t>
            </a:r>
            <a:r>
              <a:rPr lang="en-US" dirty="0" smtClean="0"/>
              <a:t> </a:t>
            </a:r>
            <a:r>
              <a:rPr lang="en-US" dirty="0"/>
              <a:t>program is compiled and the bytecode (machine code) is optimized and finally, the machine code runs on the CPU. </a:t>
            </a:r>
            <a:endParaRPr lang="en-US" dirty="0" smtClean="0"/>
          </a:p>
          <a:p>
            <a:r>
              <a:rPr lang="en-US" dirty="0" smtClean="0"/>
              <a:t>All </a:t>
            </a:r>
            <a:r>
              <a:rPr lang="en-US" dirty="0"/>
              <a:t>these operations are performed by the V8.</a:t>
            </a:r>
            <a:endParaRPr lang="en-IN" dirty="0"/>
          </a:p>
        </p:txBody>
      </p:sp>
      <p:sp>
        <p:nvSpPr>
          <p:cNvPr id="3" name="Title 2"/>
          <p:cNvSpPr>
            <a:spLocks noGrp="1"/>
          </p:cNvSpPr>
          <p:nvPr>
            <p:ph type="title"/>
          </p:nvPr>
        </p:nvSpPr>
        <p:spPr/>
        <p:txBody>
          <a:bodyPr/>
          <a:lstStyle/>
          <a:p>
            <a:r>
              <a:rPr lang="en-US" dirty="0"/>
              <a:t>How is </a:t>
            </a:r>
            <a:r>
              <a:rPr lang="en-US" dirty="0" err="1"/>
              <a:t>Javascript</a:t>
            </a:r>
            <a:r>
              <a:rPr lang="en-US" dirty="0"/>
              <a:t> compiled and Run?</a:t>
            </a:r>
            <a:endParaRPr lang="en-IN" dirty="0"/>
          </a:p>
        </p:txBody>
      </p:sp>
    </p:spTree>
    <p:extLst>
      <p:ext uri="{BB962C8B-B14F-4D97-AF65-F5344CB8AC3E}">
        <p14:creationId xmlns:p14="http://schemas.microsoft.com/office/powerpoint/2010/main" val="30240760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Node.js is an open-source server side runtime environment built on Chrome's V8 JavaScript engine. </a:t>
            </a:r>
            <a:endParaRPr lang="en-IN" dirty="0" smtClean="0"/>
          </a:p>
          <a:p>
            <a:r>
              <a:rPr lang="en-IN" dirty="0" smtClean="0"/>
              <a:t>It </a:t>
            </a:r>
            <a:r>
              <a:rPr lang="en-IN" dirty="0"/>
              <a:t>provides an event driven, non-blocking (asynchronous) I/O and cross-platform runtime environment for building highly scalable server-side application using JavaScript</a:t>
            </a:r>
            <a:r>
              <a:rPr lang="en-IN" dirty="0" smtClean="0"/>
              <a:t>.</a:t>
            </a:r>
          </a:p>
          <a:p>
            <a:r>
              <a:rPr lang="en-US" dirty="0"/>
              <a:t>Node.js can be used to build different types of applications such as command line application, web application, real-time chat application, REST API server etc. </a:t>
            </a:r>
            <a:endParaRPr lang="en-US" dirty="0" smtClean="0"/>
          </a:p>
        </p:txBody>
      </p:sp>
      <p:sp>
        <p:nvSpPr>
          <p:cNvPr id="3" name="Title 2"/>
          <p:cNvSpPr>
            <a:spLocks noGrp="1"/>
          </p:cNvSpPr>
          <p:nvPr>
            <p:ph type="title"/>
          </p:nvPr>
        </p:nvSpPr>
        <p:spPr/>
        <p:txBody>
          <a:bodyPr/>
          <a:lstStyle/>
          <a:p>
            <a:r>
              <a:rPr lang="en-IN" b="0" dirty="0"/>
              <a:t>What is Node.js?</a:t>
            </a:r>
          </a:p>
        </p:txBody>
      </p:sp>
    </p:spTree>
    <p:extLst>
      <p:ext uri="{BB962C8B-B14F-4D97-AF65-F5344CB8AC3E}">
        <p14:creationId xmlns:p14="http://schemas.microsoft.com/office/powerpoint/2010/main" val="30438635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However, it is mainly used to build network programs like web servers, similar to PHP, Java, or ASP.NET</a:t>
            </a:r>
            <a:r>
              <a:rPr lang="en-US" dirty="0" smtClean="0"/>
              <a:t>.</a:t>
            </a:r>
          </a:p>
          <a:p>
            <a:r>
              <a:rPr lang="en-US" dirty="0" smtClean="0"/>
              <a:t>Node.js was written and introduced by Ryan Dahl in 2009. </a:t>
            </a:r>
          </a:p>
          <a:p>
            <a:endParaRPr lang="en-IN" dirty="0"/>
          </a:p>
        </p:txBody>
      </p:sp>
      <p:sp>
        <p:nvSpPr>
          <p:cNvPr id="3" name="Title 2"/>
          <p:cNvSpPr>
            <a:spLocks noGrp="1"/>
          </p:cNvSpPr>
          <p:nvPr>
            <p:ph type="title"/>
          </p:nvPr>
        </p:nvSpPr>
        <p:spPr/>
        <p:txBody>
          <a:bodyPr/>
          <a:lstStyle/>
          <a:p>
            <a:r>
              <a:rPr lang="en-IN" b="0" dirty="0"/>
              <a:t>What is Node.js?</a:t>
            </a:r>
          </a:p>
        </p:txBody>
      </p:sp>
    </p:spTree>
    <p:extLst>
      <p:ext uri="{BB962C8B-B14F-4D97-AF65-F5344CB8AC3E}">
        <p14:creationId xmlns:p14="http://schemas.microsoft.com/office/powerpoint/2010/main" val="15609965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V8 — a Google’s open source high-performance JavaScript engine, written in C++. It is also used in Google Chrome browser and others. Node.js controls V8 via V8 C++ API.</a:t>
            </a:r>
          </a:p>
          <a:p>
            <a:r>
              <a:rPr lang="en-US" dirty="0" err="1"/>
              <a:t>libuv</a:t>
            </a:r>
            <a:r>
              <a:rPr lang="en-US" dirty="0"/>
              <a:t> — a multi-platform support library with a focus on asynchronous I/O, written in C. It was primarily developed for use by Node.js, but it’s also used by </a:t>
            </a:r>
            <a:r>
              <a:rPr lang="en-US" dirty="0" err="1"/>
              <a:t>Luvit</a:t>
            </a:r>
            <a:r>
              <a:rPr lang="en-US" dirty="0"/>
              <a:t>, t, Julia, </a:t>
            </a:r>
            <a:r>
              <a:rPr lang="en-US" dirty="0" err="1"/>
              <a:t>pyuv</a:t>
            </a:r>
            <a:r>
              <a:rPr lang="en-US" dirty="0"/>
              <a:t>, and others. </a:t>
            </a:r>
            <a:endParaRPr lang="en-IN" dirty="0"/>
          </a:p>
        </p:txBody>
      </p:sp>
      <p:sp>
        <p:nvSpPr>
          <p:cNvPr id="3" name="Title 2"/>
          <p:cNvSpPr>
            <a:spLocks noGrp="1"/>
          </p:cNvSpPr>
          <p:nvPr>
            <p:ph type="title"/>
          </p:nvPr>
        </p:nvSpPr>
        <p:spPr/>
        <p:txBody>
          <a:bodyPr/>
          <a:lstStyle/>
          <a:p>
            <a:r>
              <a:rPr lang="en-IN" dirty="0"/>
              <a:t>Main Building Blocks</a:t>
            </a:r>
          </a:p>
        </p:txBody>
      </p:sp>
    </p:spTree>
    <p:extLst>
      <p:ext uri="{BB962C8B-B14F-4D97-AF65-F5344CB8AC3E}">
        <p14:creationId xmlns:p14="http://schemas.microsoft.com/office/powerpoint/2010/main" val="19416087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 Node.js uses </a:t>
            </a:r>
            <a:r>
              <a:rPr lang="en-US" dirty="0" err="1"/>
              <a:t>libuv</a:t>
            </a:r>
            <a:r>
              <a:rPr lang="en-US" dirty="0"/>
              <a:t> to abstract non-blocking I/O operations to a unified interface across all supported platforms. </a:t>
            </a:r>
            <a:endParaRPr lang="en-US" dirty="0" smtClean="0"/>
          </a:p>
          <a:p>
            <a:r>
              <a:rPr lang="en-US" dirty="0" smtClean="0"/>
              <a:t>This </a:t>
            </a:r>
            <a:r>
              <a:rPr lang="en-US" dirty="0"/>
              <a:t>library provides mechanisms to handle file system, DNS, network, child processes, pipes, signal handling, polling and streaming. </a:t>
            </a:r>
            <a:endParaRPr lang="en-US" dirty="0" smtClean="0"/>
          </a:p>
          <a:p>
            <a:r>
              <a:rPr lang="en-US" dirty="0" smtClean="0"/>
              <a:t>It </a:t>
            </a:r>
            <a:r>
              <a:rPr lang="en-US" dirty="0"/>
              <a:t>also includes a thread pool, also known as Worker Pool, for offloading work for some things that cannot be done asynchronously at the OS level.</a:t>
            </a:r>
            <a:endParaRPr lang="en-IN" dirty="0"/>
          </a:p>
        </p:txBody>
      </p:sp>
      <p:sp>
        <p:nvSpPr>
          <p:cNvPr id="3" name="Title 2"/>
          <p:cNvSpPr>
            <a:spLocks noGrp="1"/>
          </p:cNvSpPr>
          <p:nvPr>
            <p:ph type="title"/>
          </p:nvPr>
        </p:nvSpPr>
        <p:spPr/>
        <p:txBody>
          <a:bodyPr/>
          <a:lstStyle/>
          <a:p>
            <a:r>
              <a:rPr lang="en-IN" dirty="0" smtClean="0"/>
              <a:t>Main Building Blocks</a:t>
            </a:r>
            <a:endParaRPr lang="en-IN" dirty="0"/>
          </a:p>
        </p:txBody>
      </p:sp>
    </p:spTree>
    <p:extLst>
      <p:ext uri="{BB962C8B-B14F-4D97-AF65-F5344CB8AC3E}">
        <p14:creationId xmlns:p14="http://schemas.microsoft.com/office/powerpoint/2010/main" val="5996020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Other open-source, low-level components, mostly written in C/C++:</a:t>
            </a:r>
          </a:p>
          <a:p>
            <a:r>
              <a:rPr lang="en-IN" dirty="0"/>
              <a:t>- c-</a:t>
            </a:r>
            <a:r>
              <a:rPr lang="en-IN" dirty="0" err="1"/>
              <a:t>ares</a:t>
            </a:r>
            <a:r>
              <a:rPr lang="en-IN" dirty="0"/>
              <a:t> — a C library for asynchronous DNS requests, which is used for some DNS requests in Node.js.</a:t>
            </a:r>
          </a:p>
          <a:p>
            <a:r>
              <a:rPr lang="en-IN" dirty="0"/>
              <a:t>- http-parser — a lightweight HTTP request/response parser library.</a:t>
            </a:r>
          </a:p>
          <a:p>
            <a:r>
              <a:rPr lang="en-IN" dirty="0"/>
              <a:t>- OpenSSL — a well-known general-purpose cryptography library. Used in </a:t>
            </a:r>
            <a:r>
              <a:rPr lang="en-IN" dirty="0" err="1"/>
              <a:t>tls</a:t>
            </a:r>
            <a:r>
              <a:rPr lang="en-IN" dirty="0"/>
              <a:t> and crypto modules.</a:t>
            </a:r>
          </a:p>
          <a:p>
            <a:r>
              <a:rPr lang="en-IN" dirty="0"/>
              <a:t>- </a:t>
            </a:r>
            <a:r>
              <a:rPr lang="en-IN" dirty="0" err="1"/>
              <a:t>zlib</a:t>
            </a:r>
            <a:r>
              <a:rPr lang="en-IN" dirty="0"/>
              <a:t> — a lossless data-compression library. Used in </a:t>
            </a:r>
            <a:r>
              <a:rPr lang="en-IN" dirty="0" err="1"/>
              <a:t>zlib</a:t>
            </a:r>
            <a:r>
              <a:rPr lang="en-IN" dirty="0"/>
              <a:t> module.</a:t>
            </a:r>
          </a:p>
        </p:txBody>
      </p:sp>
      <p:sp>
        <p:nvSpPr>
          <p:cNvPr id="3" name="Title 2"/>
          <p:cNvSpPr>
            <a:spLocks noGrp="1"/>
          </p:cNvSpPr>
          <p:nvPr>
            <p:ph type="title"/>
          </p:nvPr>
        </p:nvSpPr>
        <p:spPr/>
        <p:txBody>
          <a:bodyPr/>
          <a:lstStyle/>
          <a:p>
            <a:r>
              <a:rPr lang="en-IN" dirty="0"/>
              <a:t>Main Building Blocks</a:t>
            </a:r>
          </a:p>
        </p:txBody>
      </p:sp>
    </p:spTree>
    <p:extLst>
      <p:ext uri="{BB962C8B-B14F-4D97-AF65-F5344CB8AC3E}">
        <p14:creationId xmlns:p14="http://schemas.microsoft.com/office/powerpoint/2010/main" val="2045159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The application — it’s your application’s code and standard Node.js modules, written in JavaScript.</a:t>
            </a:r>
          </a:p>
          <a:p>
            <a:r>
              <a:rPr lang="en-IN" dirty="0"/>
              <a:t>C/C++ bindings — wrappers around C/C++ libraries, built with N-API, a C API for building native Node.js </a:t>
            </a:r>
            <a:r>
              <a:rPr lang="en-IN" dirty="0" err="1"/>
              <a:t>addons</a:t>
            </a:r>
            <a:r>
              <a:rPr lang="en-IN" dirty="0"/>
              <a:t>, or other APIs for bindings..</a:t>
            </a:r>
          </a:p>
        </p:txBody>
      </p:sp>
      <p:sp>
        <p:nvSpPr>
          <p:cNvPr id="3" name="Title 2"/>
          <p:cNvSpPr>
            <a:spLocks noGrp="1"/>
          </p:cNvSpPr>
          <p:nvPr>
            <p:ph type="title"/>
          </p:nvPr>
        </p:nvSpPr>
        <p:spPr/>
        <p:txBody>
          <a:bodyPr/>
          <a:lstStyle/>
          <a:p>
            <a:r>
              <a:rPr lang="en-IN" dirty="0"/>
              <a:t>Main Building Blocks</a:t>
            </a:r>
          </a:p>
        </p:txBody>
      </p:sp>
    </p:spTree>
    <p:extLst>
      <p:ext uri="{BB962C8B-B14F-4D97-AF65-F5344CB8AC3E}">
        <p14:creationId xmlns:p14="http://schemas.microsoft.com/office/powerpoint/2010/main" val="11264230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Some bundled tools that are used in Node.js infrastructure:</a:t>
            </a:r>
          </a:p>
          <a:p>
            <a:r>
              <a:rPr lang="en-IN" dirty="0"/>
              <a:t>- </a:t>
            </a:r>
            <a:r>
              <a:rPr lang="en-IN" dirty="0" err="1"/>
              <a:t>npm</a:t>
            </a:r>
            <a:r>
              <a:rPr lang="en-IN" dirty="0"/>
              <a:t> — a well-known package manager (and ecosystem).</a:t>
            </a:r>
          </a:p>
          <a:p>
            <a:r>
              <a:rPr lang="en-IN" dirty="0"/>
              <a:t>- gyp — a python-based project generator copied from V8. Used by node-gyp, a cross-platform command-line tool written in Node.js for compiling native </a:t>
            </a:r>
            <a:r>
              <a:rPr lang="en-IN" dirty="0" err="1"/>
              <a:t>addon</a:t>
            </a:r>
            <a:r>
              <a:rPr lang="en-IN" dirty="0"/>
              <a:t> modules.</a:t>
            </a:r>
          </a:p>
          <a:p>
            <a:r>
              <a:rPr lang="en-IN" dirty="0"/>
              <a:t>- </a:t>
            </a:r>
            <a:r>
              <a:rPr lang="en-IN" dirty="0" err="1"/>
              <a:t>gtest</a:t>
            </a:r>
            <a:r>
              <a:rPr lang="en-IN" dirty="0"/>
              <a:t> — Google’s C++ test framework. Used for testing native code.</a:t>
            </a:r>
          </a:p>
        </p:txBody>
      </p:sp>
      <p:sp>
        <p:nvSpPr>
          <p:cNvPr id="3" name="Title 2"/>
          <p:cNvSpPr>
            <a:spLocks noGrp="1"/>
          </p:cNvSpPr>
          <p:nvPr>
            <p:ph type="title"/>
          </p:nvPr>
        </p:nvSpPr>
        <p:spPr/>
        <p:txBody>
          <a:bodyPr/>
          <a:lstStyle/>
          <a:p>
            <a:r>
              <a:rPr lang="en-IN" dirty="0"/>
              <a:t>Main Building Blocks</a:t>
            </a:r>
          </a:p>
        </p:txBody>
      </p:sp>
    </p:spTree>
    <p:extLst>
      <p:ext uri="{BB962C8B-B14F-4D97-AF65-F5344CB8AC3E}">
        <p14:creationId xmlns:p14="http://schemas.microsoft.com/office/powerpoint/2010/main" val="9589676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ro.medium.com/max/1078/1*fD6TsZEshqC2liv8o_GAd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362200"/>
            <a:ext cx="8210550" cy="30670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IN" dirty="0"/>
              <a:t>Main Node.js components</a:t>
            </a:r>
          </a:p>
        </p:txBody>
      </p:sp>
    </p:spTree>
    <p:extLst>
      <p:ext uri="{BB962C8B-B14F-4D97-AF65-F5344CB8AC3E}">
        <p14:creationId xmlns:p14="http://schemas.microsoft.com/office/powerpoint/2010/main" val="2052890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2"/>
          </p:nvPr>
        </p:nvSpPr>
        <p:spPr/>
        <p:txBody>
          <a:bodyPr>
            <a:normAutofit fontScale="92500" lnSpcReduction="20000"/>
          </a:bodyPr>
          <a:lstStyle/>
          <a:p>
            <a:r>
              <a:rPr lang="en-US" dirty="0"/>
              <a:t>Node.js </a:t>
            </a:r>
            <a:r>
              <a:rPr lang="en-US" dirty="0" smtClean="0"/>
              <a:t>basics</a:t>
            </a:r>
          </a:p>
          <a:p>
            <a:r>
              <a:rPr lang="en-US" dirty="0" smtClean="0"/>
              <a:t>Introduction </a:t>
            </a:r>
            <a:r>
              <a:rPr lang="en-US" dirty="0"/>
              <a:t>to Google </a:t>
            </a:r>
            <a:r>
              <a:rPr lang="en-US" dirty="0" smtClean="0"/>
              <a:t>V8</a:t>
            </a:r>
          </a:p>
          <a:p>
            <a:r>
              <a:rPr lang="en-US" dirty="0" err="1" smtClean="0"/>
              <a:t>LibVU</a:t>
            </a:r>
            <a:endParaRPr lang="en-US" dirty="0" smtClean="0"/>
          </a:p>
          <a:p>
            <a:r>
              <a:rPr lang="en-US" dirty="0" smtClean="0"/>
              <a:t>Node.js </a:t>
            </a:r>
            <a:r>
              <a:rPr lang="en-US" dirty="0"/>
              <a:t>Single </a:t>
            </a:r>
            <a:r>
              <a:rPr lang="en-US" dirty="0" smtClean="0"/>
              <a:t>Threading</a:t>
            </a:r>
          </a:p>
          <a:p>
            <a:r>
              <a:rPr lang="en-US" dirty="0" err="1" smtClean="0"/>
              <a:t>process.tick</a:t>
            </a:r>
            <a:endParaRPr lang="en-US" dirty="0" smtClean="0"/>
          </a:p>
          <a:p>
            <a:r>
              <a:rPr lang="en-US" dirty="0" smtClean="0"/>
              <a:t>Architecture</a:t>
            </a:r>
          </a:p>
          <a:p>
            <a:r>
              <a:rPr lang="en-IN" dirty="0"/>
              <a:t>Introduction to </a:t>
            </a:r>
            <a:r>
              <a:rPr lang="en-IN" dirty="0" err="1"/>
              <a:t>npm</a:t>
            </a:r>
            <a:endParaRPr lang="en-IN" dirty="0"/>
          </a:p>
          <a:p>
            <a:r>
              <a:rPr lang="en-IN" dirty="0" err="1"/>
              <a:t>npm</a:t>
            </a:r>
            <a:r>
              <a:rPr lang="en-IN" dirty="0"/>
              <a:t> </a:t>
            </a:r>
            <a:r>
              <a:rPr lang="en-IN" dirty="0" err="1"/>
              <a:t>Init</a:t>
            </a:r>
            <a:endParaRPr lang="en-IN" dirty="0"/>
          </a:p>
          <a:p>
            <a:r>
              <a:rPr lang="en-IN" dirty="0"/>
              <a:t>Installing </a:t>
            </a:r>
            <a:r>
              <a:rPr lang="en-IN" dirty="0" err="1"/>
              <a:t>npm</a:t>
            </a:r>
            <a:r>
              <a:rPr lang="en-IN" dirty="0"/>
              <a:t> Packages</a:t>
            </a:r>
          </a:p>
          <a:p>
            <a:r>
              <a:rPr lang="en-IN" dirty="0"/>
              <a:t>Dependency Management</a:t>
            </a:r>
          </a:p>
          <a:p>
            <a:r>
              <a:rPr lang="en-IN" dirty="0"/>
              <a:t>Development Dependency</a:t>
            </a:r>
          </a:p>
          <a:p>
            <a:endParaRPr lang="en-IN" dirty="0"/>
          </a:p>
        </p:txBody>
      </p:sp>
      <p:sp>
        <p:nvSpPr>
          <p:cNvPr id="7" name="Title 6"/>
          <p:cNvSpPr>
            <a:spLocks noGrp="1"/>
          </p:cNvSpPr>
          <p:nvPr>
            <p:ph type="title"/>
          </p:nvPr>
        </p:nvSpPr>
        <p:spPr/>
        <p:txBody>
          <a:bodyPr/>
          <a:lstStyle/>
          <a:p>
            <a:r>
              <a:rPr lang="en-IN" dirty="0" smtClean="0"/>
              <a:t>Goals</a:t>
            </a:r>
            <a:endParaRPr lang="en-IN" dirty="0"/>
          </a:p>
        </p:txBody>
      </p:sp>
    </p:spTree>
    <p:extLst>
      <p:ext uri="{BB962C8B-B14F-4D97-AF65-F5344CB8AC3E}">
        <p14:creationId xmlns:p14="http://schemas.microsoft.com/office/powerpoint/2010/main" val="724532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Node.js Runtime</a:t>
            </a:r>
          </a:p>
        </p:txBody>
      </p:sp>
      <p:pic>
        <p:nvPicPr>
          <p:cNvPr id="12290" name="Picture 2" descr="https://miro.medium.com/max/1228/1*rWGbyCbcJTKI-m3ZEDhCa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570" y="2362200"/>
            <a:ext cx="8184356"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0026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V8 is Google’s open source high-performance JavaScript and </a:t>
            </a:r>
            <a:r>
              <a:rPr lang="en-US" dirty="0" err="1"/>
              <a:t>WebAssembly</a:t>
            </a:r>
            <a:r>
              <a:rPr lang="en-US" dirty="0"/>
              <a:t> engine, written in C</a:t>
            </a:r>
            <a:r>
              <a:rPr lang="en-US" dirty="0" smtClean="0"/>
              <a:t>++</a:t>
            </a:r>
          </a:p>
          <a:p>
            <a:r>
              <a:rPr lang="en-US" dirty="0"/>
              <a:t>V8 Does:</a:t>
            </a:r>
          </a:p>
          <a:p>
            <a:pPr lvl="1"/>
            <a:r>
              <a:rPr lang="en-US" dirty="0"/>
              <a:t>Compiles and executes JS code</a:t>
            </a:r>
          </a:p>
          <a:p>
            <a:pPr lvl="1"/>
            <a:r>
              <a:rPr lang="en-US" dirty="0"/>
              <a:t>Handling call stack — running your JS functions in some order</a:t>
            </a:r>
          </a:p>
          <a:p>
            <a:pPr lvl="1"/>
            <a:r>
              <a:rPr lang="en-US" dirty="0"/>
              <a:t>Managing memory allocation for objects — the memory heap</a:t>
            </a:r>
          </a:p>
          <a:p>
            <a:pPr lvl="1"/>
            <a:r>
              <a:rPr lang="en-US" dirty="0"/>
              <a:t>Garbage collection — of objects which are no longer in use</a:t>
            </a:r>
          </a:p>
          <a:p>
            <a:pPr lvl="1"/>
            <a:r>
              <a:rPr lang="en-US" dirty="0"/>
              <a:t>Provide all the data types, operators, objects and functions</a:t>
            </a:r>
            <a:endParaRPr lang="en-IN" dirty="0"/>
          </a:p>
        </p:txBody>
      </p:sp>
      <p:sp>
        <p:nvSpPr>
          <p:cNvPr id="3" name="Title 2"/>
          <p:cNvSpPr>
            <a:spLocks noGrp="1"/>
          </p:cNvSpPr>
          <p:nvPr>
            <p:ph type="title"/>
          </p:nvPr>
        </p:nvSpPr>
        <p:spPr/>
        <p:txBody>
          <a:bodyPr/>
          <a:lstStyle/>
          <a:p>
            <a:r>
              <a:rPr lang="en-US" dirty="0" smtClean="0"/>
              <a:t>Introduction </a:t>
            </a:r>
            <a:r>
              <a:rPr lang="en-US" dirty="0"/>
              <a:t>to Google V8</a:t>
            </a:r>
            <a:endParaRPr lang="en-IN" dirty="0"/>
          </a:p>
        </p:txBody>
      </p:sp>
    </p:spTree>
    <p:extLst>
      <p:ext uri="{BB962C8B-B14F-4D97-AF65-F5344CB8AC3E}">
        <p14:creationId xmlns:p14="http://schemas.microsoft.com/office/powerpoint/2010/main" val="22757494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V8 Can:</a:t>
            </a:r>
          </a:p>
          <a:p>
            <a:pPr lvl="1"/>
            <a:r>
              <a:rPr lang="en-US" dirty="0"/>
              <a:t>Provide the event loop, but this is sometimes implemented by the browser as well</a:t>
            </a:r>
          </a:p>
          <a:p>
            <a:r>
              <a:rPr lang="en-US" dirty="0"/>
              <a:t>V8 Doesn’t:</a:t>
            </a:r>
          </a:p>
          <a:p>
            <a:pPr lvl="1"/>
            <a:r>
              <a:rPr lang="en-US" dirty="0"/>
              <a:t>Know anything about the Document Object Model (DOM) — which is provided by the browser, and obviously irrelevant to Node.js for example</a:t>
            </a:r>
            <a:endParaRPr lang="en-IN" dirty="0"/>
          </a:p>
        </p:txBody>
      </p:sp>
      <p:sp>
        <p:nvSpPr>
          <p:cNvPr id="3" name="Title 2"/>
          <p:cNvSpPr>
            <a:spLocks noGrp="1"/>
          </p:cNvSpPr>
          <p:nvPr>
            <p:ph type="title"/>
          </p:nvPr>
        </p:nvSpPr>
        <p:spPr/>
        <p:txBody>
          <a:bodyPr/>
          <a:lstStyle/>
          <a:p>
            <a:r>
              <a:rPr lang="en-US" dirty="0" smtClean="0"/>
              <a:t>Introduction </a:t>
            </a:r>
            <a:r>
              <a:rPr lang="en-US" dirty="0"/>
              <a:t>to Google V8</a:t>
            </a:r>
            <a:endParaRPr lang="en-IN" dirty="0"/>
          </a:p>
        </p:txBody>
      </p:sp>
    </p:spTree>
    <p:extLst>
      <p:ext uri="{BB962C8B-B14F-4D97-AF65-F5344CB8AC3E}">
        <p14:creationId xmlns:p14="http://schemas.microsoft.com/office/powerpoint/2010/main" val="2014085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V8 is a single threaded execution engine. </a:t>
            </a:r>
            <a:endParaRPr lang="en-US" dirty="0" smtClean="0"/>
          </a:p>
          <a:p>
            <a:r>
              <a:rPr lang="en-US" dirty="0" smtClean="0"/>
              <a:t>It’s </a:t>
            </a:r>
            <a:r>
              <a:rPr lang="en-US" dirty="0"/>
              <a:t>built to run exactly one thread per JavaScript execution context. </a:t>
            </a:r>
            <a:endParaRPr lang="en-US" dirty="0" smtClean="0"/>
          </a:p>
          <a:p>
            <a:r>
              <a:rPr lang="en-US" dirty="0" smtClean="0"/>
              <a:t>You </a:t>
            </a:r>
            <a:r>
              <a:rPr lang="en-US" dirty="0"/>
              <a:t>can actually run two V8 engines in the same process — e.g. web-workers, but they won’t share any variables or context like real threads. </a:t>
            </a:r>
            <a:endParaRPr lang="en-US" dirty="0" smtClean="0"/>
          </a:p>
          <a:p>
            <a:r>
              <a:rPr lang="en-US" dirty="0"/>
              <a:t>On the runtime, V8 is mainly managing the heap memory allocation and the single threaded call stack</a:t>
            </a:r>
            <a:r>
              <a:rPr lang="en-US" dirty="0" smtClean="0"/>
              <a:t>.</a:t>
            </a:r>
          </a:p>
          <a:p>
            <a:r>
              <a:rPr lang="en-US" dirty="0" smtClean="0"/>
              <a:t>The </a:t>
            </a:r>
            <a:r>
              <a:rPr lang="en-US" dirty="0"/>
              <a:t>call stack is mainly a list of function to execute, by calling order. </a:t>
            </a:r>
            <a:endParaRPr lang="en-US" dirty="0" smtClean="0"/>
          </a:p>
        </p:txBody>
      </p:sp>
      <p:sp>
        <p:nvSpPr>
          <p:cNvPr id="3" name="Title 2"/>
          <p:cNvSpPr>
            <a:spLocks noGrp="1"/>
          </p:cNvSpPr>
          <p:nvPr>
            <p:ph type="title"/>
          </p:nvPr>
        </p:nvSpPr>
        <p:spPr/>
        <p:txBody>
          <a:bodyPr/>
          <a:lstStyle/>
          <a:p>
            <a:r>
              <a:rPr lang="en-US" dirty="0" smtClean="0"/>
              <a:t>Introduction </a:t>
            </a:r>
            <a:r>
              <a:rPr lang="en-US" dirty="0"/>
              <a:t>to Google V8</a:t>
            </a:r>
            <a:endParaRPr lang="en-IN" dirty="0"/>
          </a:p>
        </p:txBody>
      </p:sp>
    </p:spTree>
    <p:extLst>
      <p:ext uri="{BB962C8B-B14F-4D97-AF65-F5344CB8AC3E}">
        <p14:creationId xmlns:p14="http://schemas.microsoft.com/office/powerpoint/2010/main" val="21126684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Every function which calls another function will be inserted one after the other directly, and callbacks will be sent to the end. </a:t>
            </a:r>
            <a:endParaRPr lang="en-US" dirty="0" smtClean="0"/>
          </a:p>
          <a:p>
            <a:r>
              <a:rPr lang="en-US" dirty="0" smtClean="0"/>
              <a:t>This </a:t>
            </a:r>
            <a:r>
              <a:rPr lang="en-US" dirty="0"/>
              <a:t>is actually why calling a function with </a:t>
            </a:r>
            <a:r>
              <a:rPr lang="en-US" dirty="0" err="1"/>
              <a:t>setTimeout</a:t>
            </a:r>
            <a:r>
              <a:rPr lang="en-US" dirty="0"/>
              <a:t> of zero milliseconds sends it to the end of the current line and doesn’t call it straight away (0 milliseconds).</a:t>
            </a:r>
          </a:p>
          <a:p>
            <a:endParaRPr lang="en-US" dirty="0"/>
          </a:p>
        </p:txBody>
      </p:sp>
      <p:sp>
        <p:nvSpPr>
          <p:cNvPr id="3" name="Title 2"/>
          <p:cNvSpPr>
            <a:spLocks noGrp="1"/>
          </p:cNvSpPr>
          <p:nvPr>
            <p:ph type="title"/>
          </p:nvPr>
        </p:nvSpPr>
        <p:spPr/>
        <p:txBody>
          <a:bodyPr/>
          <a:lstStyle/>
          <a:p>
            <a:r>
              <a:rPr lang="en-US" dirty="0" smtClean="0"/>
              <a:t>Introduction </a:t>
            </a:r>
            <a:r>
              <a:rPr lang="en-US" dirty="0"/>
              <a:t>to Google V8</a:t>
            </a:r>
            <a:endParaRPr lang="en-IN" dirty="0"/>
          </a:p>
        </p:txBody>
      </p:sp>
      <p:pic>
        <p:nvPicPr>
          <p:cNvPr id="1026" name="Picture 2" descr="https://hackernoon.com/hn-images/1*wFUeusABqCHWJHoIKyrMy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065588"/>
            <a:ext cx="573405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6842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JS Interpreter — Ignition &amp; Optimization Compiler — </a:t>
            </a:r>
            <a:r>
              <a:rPr lang="en-IN" dirty="0" err="1"/>
              <a:t>TurboFan</a:t>
            </a:r>
            <a:r>
              <a:rPr lang="en-IN" dirty="0"/>
              <a:t> &amp; </a:t>
            </a:r>
            <a:r>
              <a:rPr lang="en-IN" dirty="0" smtClean="0"/>
              <a:t>Crankshaft.</a:t>
            </a:r>
          </a:p>
          <a:p>
            <a:endParaRPr lang="en-IN" dirty="0" smtClean="0"/>
          </a:p>
          <a:p>
            <a:endParaRPr lang="en-IN" dirty="0"/>
          </a:p>
          <a:p>
            <a:endParaRPr lang="en-IN" dirty="0" smtClean="0"/>
          </a:p>
          <a:p>
            <a:endParaRPr lang="en-US" dirty="0" smtClean="0"/>
          </a:p>
          <a:p>
            <a:r>
              <a:rPr lang="en-US" dirty="0" smtClean="0"/>
              <a:t>V8 </a:t>
            </a:r>
            <a:r>
              <a:rPr lang="en-US" dirty="0"/>
              <a:t>gets its speed from just-in-time (JIT) compilation of JavaScript to native machine code, just before executing it</a:t>
            </a:r>
            <a:r>
              <a:rPr lang="en-US" dirty="0" smtClean="0"/>
              <a:t>.</a:t>
            </a:r>
          </a:p>
          <a:p>
            <a:r>
              <a:rPr lang="en-US" dirty="0" smtClean="0"/>
              <a:t>First </a:t>
            </a:r>
            <a:r>
              <a:rPr lang="en-US" dirty="0"/>
              <a:t>of all, the code is compiled by a baseline compiler, which quickly generates non-optimized machine code. </a:t>
            </a:r>
            <a:endParaRPr lang="en-US" dirty="0" smtClean="0"/>
          </a:p>
          <a:p>
            <a:r>
              <a:rPr lang="en-US" dirty="0" smtClean="0"/>
              <a:t>On </a:t>
            </a:r>
            <a:r>
              <a:rPr lang="en-US" dirty="0"/>
              <a:t>runtime, the compiled code is analyzed and can be re-compiled for optimal performance. </a:t>
            </a:r>
            <a:endParaRPr lang="en-US" dirty="0" smtClean="0"/>
          </a:p>
          <a:p>
            <a:r>
              <a:rPr lang="en-US" dirty="0" smtClean="0"/>
              <a:t>Ignition </a:t>
            </a:r>
            <a:r>
              <a:rPr lang="en-US" dirty="0"/>
              <a:t>provides the first while </a:t>
            </a:r>
            <a:r>
              <a:rPr lang="en-US" dirty="0" err="1"/>
              <a:t>TruboFan</a:t>
            </a:r>
            <a:r>
              <a:rPr lang="en-US" dirty="0"/>
              <a:t> &amp; Crankshaft the second.</a:t>
            </a:r>
          </a:p>
          <a:p>
            <a:endParaRPr lang="en-IN" dirty="0"/>
          </a:p>
        </p:txBody>
      </p:sp>
      <p:sp>
        <p:nvSpPr>
          <p:cNvPr id="3" name="Title 2"/>
          <p:cNvSpPr>
            <a:spLocks noGrp="1"/>
          </p:cNvSpPr>
          <p:nvPr>
            <p:ph type="title"/>
          </p:nvPr>
        </p:nvSpPr>
        <p:spPr/>
        <p:txBody>
          <a:bodyPr/>
          <a:lstStyle/>
          <a:p>
            <a:r>
              <a:rPr lang="en-IN" dirty="0" smtClean="0"/>
              <a:t>V8 </a:t>
            </a:r>
            <a:r>
              <a:rPr lang="en-IN" dirty="0"/>
              <a:t>Key </a:t>
            </a:r>
            <a:r>
              <a:rPr lang="en-IN" dirty="0" smtClean="0"/>
              <a:t>Components</a:t>
            </a:r>
            <a:endParaRPr lang="en-IN" dirty="0"/>
          </a:p>
        </p:txBody>
      </p:sp>
      <p:pic>
        <p:nvPicPr>
          <p:cNvPr id="2050" name="Picture 2" descr="https://hackernoon.com/hn-images/1*kMAVJy8cgPd1kMq5M26Y_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6234" y="2518568"/>
            <a:ext cx="2562225" cy="138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8490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JIT compilation result machine code can take a large amount of memory, while it might be executed once. </a:t>
            </a:r>
            <a:endParaRPr lang="en-US" dirty="0" smtClean="0"/>
          </a:p>
          <a:p>
            <a:r>
              <a:rPr lang="en-US" dirty="0" smtClean="0"/>
              <a:t>This </a:t>
            </a:r>
            <a:r>
              <a:rPr lang="en-US" dirty="0"/>
              <a:t>is solved by the Ignition, which is executing code with less memory overhead.</a:t>
            </a:r>
            <a:endParaRPr lang="en-IN" dirty="0"/>
          </a:p>
          <a:p>
            <a:r>
              <a:rPr lang="en-US" dirty="0"/>
              <a:t>The </a:t>
            </a:r>
            <a:r>
              <a:rPr lang="en-US" dirty="0" err="1"/>
              <a:t>TurboFan</a:t>
            </a:r>
            <a:r>
              <a:rPr lang="en-US" dirty="0"/>
              <a:t> project started in 2013 to improve the weakness of Crankshaft which isn't optimized for some part of the JavaScript functionality e.g. error handling. </a:t>
            </a:r>
            <a:endParaRPr lang="en-US" dirty="0" smtClean="0"/>
          </a:p>
          <a:p>
            <a:r>
              <a:rPr lang="en-US" dirty="0" smtClean="0"/>
              <a:t>It </a:t>
            </a:r>
            <a:r>
              <a:rPr lang="en-US" dirty="0"/>
              <a:t>was designed for optimizing both existing and future planned features at the time.</a:t>
            </a:r>
            <a:endParaRPr lang="en-IN" dirty="0"/>
          </a:p>
        </p:txBody>
      </p:sp>
      <p:sp>
        <p:nvSpPr>
          <p:cNvPr id="3" name="Title 2"/>
          <p:cNvSpPr>
            <a:spLocks noGrp="1"/>
          </p:cNvSpPr>
          <p:nvPr>
            <p:ph type="title"/>
          </p:nvPr>
        </p:nvSpPr>
        <p:spPr/>
        <p:txBody>
          <a:bodyPr/>
          <a:lstStyle/>
          <a:p>
            <a:r>
              <a:rPr lang="en-IN" dirty="0" smtClean="0"/>
              <a:t>V8 </a:t>
            </a:r>
            <a:r>
              <a:rPr lang="en-IN" dirty="0"/>
              <a:t>Key </a:t>
            </a:r>
            <a:r>
              <a:rPr lang="en-IN" dirty="0" smtClean="0"/>
              <a:t>Components</a:t>
            </a:r>
            <a:endParaRPr lang="en-IN" dirty="0"/>
          </a:p>
        </p:txBody>
      </p:sp>
    </p:spTree>
    <p:extLst>
      <p:ext uri="{BB962C8B-B14F-4D97-AF65-F5344CB8AC3E}">
        <p14:creationId xmlns:p14="http://schemas.microsoft.com/office/powerpoint/2010/main" val="29954389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V8 Key Components</a:t>
            </a:r>
            <a:endParaRPr lang="en-IN" dirty="0"/>
          </a:p>
        </p:txBody>
      </p:sp>
      <p:pic>
        <p:nvPicPr>
          <p:cNvPr id="3074" name="Picture 2" descr="https://hackernoon.com/hn-images/0*qAm73-SdFjB2Acu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797" y="2514600"/>
            <a:ext cx="7921736"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5316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dirty="0"/>
              <a:t>Achieving great performance is also key in the browser, and this is the task Liftoff is used for — generating machine code. </a:t>
            </a:r>
            <a:endParaRPr lang="en-US" dirty="0" smtClean="0"/>
          </a:p>
          <a:p>
            <a:r>
              <a:rPr lang="en-US" dirty="0" smtClean="0"/>
              <a:t>Not </a:t>
            </a:r>
            <a:r>
              <a:rPr lang="en-US" dirty="0"/>
              <a:t>using the complex multi-tier compilation, Liftoff is a simpler code generator, which generates code for each opcode (a single portion of machine code, specifying an operation to be performed) at a time</a:t>
            </a:r>
            <a:r>
              <a:rPr lang="en-US" dirty="0" smtClean="0"/>
              <a:t>.</a:t>
            </a:r>
          </a:p>
          <a:p>
            <a:r>
              <a:rPr lang="en-US" dirty="0" smtClean="0"/>
              <a:t> </a:t>
            </a:r>
            <a:r>
              <a:rPr lang="en-US" dirty="0"/>
              <a:t>Liftoff generates code much faster than </a:t>
            </a:r>
            <a:r>
              <a:rPr lang="en-US" dirty="0" err="1"/>
              <a:t>TurboFan</a:t>
            </a:r>
            <a:r>
              <a:rPr lang="en-US" dirty="0"/>
              <a:t> (~10x) which is obviously less performant (~50%). </a:t>
            </a:r>
            <a:endParaRPr lang="en-IN" dirty="0"/>
          </a:p>
        </p:txBody>
      </p:sp>
      <p:sp>
        <p:nvSpPr>
          <p:cNvPr id="2" name="Title 1"/>
          <p:cNvSpPr>
            <a:spLocks noGrp="1"/>
          </p:cNvSpPr>
          <p:nvPr>
            <p:ph type="title"/>
          </p:nvPr>
        </p:nvSpPr>
        <p:spPr/>
        <p:txBody>
          <a:bodyPr/>
          <a:lstStyle/>
          <a:p>
            <a:r>
              <a:rPr lang="en-IN" dirty="0" err="1"/>
              <a:t>WebAssembly</a:t>
            </a:r>
            <a:r>
              <a:rPr lang="en-IN" dirty="0"/>
              <a:t> — </a:t>
            </a:r>
            <a:r>
              <a:rPr lang="en-IN" dirty="0" err="1"/>
              <a:t>Liftoff</a:t>
            </a:r>
            <a:endParaRPr lang="en-IN" dirty="0"/>
          </a:p>
        </p:txBody>
      </p:sp>
    </p:spTree>
    <p:extLst>
      <p:ext uri="{BB962C8B-B14F-4D97-AF65-F5344CB8AC3E}">
        <p14:creationId xmlns:p14="http://schemas.microsoft.com/office/powerpoint/2010/main" val="27534496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457201" y="1381125"/>
            <a:ext cx="8228012" cy="4257675"/>
          </a:xfrm>
        </p:spPr>
        <p:txBody>
          <a:bodyPr/>
          <a:lstStyle/>
          <a:p>
            <a:r>
              <a:rPr lang="en-US" dirty="0"/>
              <a:t>Achieving great performance is also key in the browser, and this is the task Liftoff is used for — generating machine code. </a:t>
            </a:r>
            <a:endParaRPr lang="en-US" dirty="0" smtClean="0"/>
          </a:p>
          <a:p>
            <a:r>
              <a:rPr lang="en-US" dirty="0" smtClean="0"/>
              <a:t>Not </a:t>
            </a:r>
            <a:r>
              <a:rPr lang="en-US" dirty="0"/>
              <a:t>using the complex multi-tier compilation, Liftoff is a simpler code generator, which generates code for each opcode (a single portion of machine code, specifying an operation to be performed) at a time</a:t>
            </a:r>
            <a:r>
              <a:rPr lang="en-US" dirty="0" smtClean="0"/>
              <a:t>.</a:t>
            </a:r>
          </a:p>
          <a:p>
            <a:r>
              <a:rPr lang="en-US" dirty="0" smtClean="0"/>
              <a:t> </a:t>
            </a:r>
            <a:r>
              <a:rPr lang="en-US" dirty="0"/>
              <a:t>Liftoff generates code much faster than </a:t>
            </a:r>
            <a:r>
              <a:rPr lang="en-US" dirty="0" err="1"/>
              <a:t>TurboFan</a:t>
            </a:r>
            <a:r>
              <a:rPr lang="en-US" dirty="0"/>
              <a:t> (~10x) which is obviously less performant (~50%). </a:t>
            </a:r>
            <a:endParaRPr lang="en-IN" dirty="0"/>
          </a:p>
        </p:txBody>
      </p:sp>
      <p:sp>
        <p:nvSpPr>
          <p:cNvPr id="2" name="Title 1"/>
          <p:cNvSpPr>
            <a:spLocks noGrp="1"/>
          </p:cNvSpPr>
          <p:nvPr>
            <p:ph type="title"/>
          </p:nvPr>
        </p:nvSpPr>
        <p:spPr/>
        <p:txBody>
          <a:bodyPr/>
          <a:lstStyle/>
          <a:p>
            <a:r>
              <a:rPr lang="en-IN" dirty="0" err="1"/>
              <a:t>WebAssembly</a:t>
            </a:r>
            <a:r>
              <a:rPr lang="en-IN" dirty="0"/>
              <a:t> — </a:t>
            </a:r>
            <a:r>
              <a:rPr lang="en-IN" dirty="0" err="1"/>
              <a:t>Liftoff</a:t>
            </a:r>
            <a:endParaRPr lang="en-IN" dirty="0"/>
          </a:p>
        </p:txBody>
      </p:sp>
      <p:pic>
        <p:nvPicPr>
          <p:cNvPr id="5122" name="Picture 2" descr="https://hackernoon.com/hn-images/0*2V0EF3IBk_Y6mmN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3775" y="5349875"/>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4270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2"/>
          </p:nvPr>
        </p:nvSpPr>
        <p:spPr/>
        <p:txBody>
          <a:bodyPr>
            <a:normAutofit/>
          </a:bodyPr>
          <a:lstStyle/>
          <a:p>
            <a:r>
              <a:rPr lang="en-US" dirty="0"/>
              <a:t>npm Scripts</a:t>
            </a:r>
          </a:p>
          <a:p>
            <a:r>
              <a:rPr lang="en-US" dirty="0"/>
              <a:t>Global Modules vs Local modules</a:t>
            </a:r>
          </a:p>
          <a:p>
            <a:r>
              <a:rPr lang="en-US" dirty="0"/>
              <a:t>Creating Node.js projects</a:t>
            </a:r>
          </a:p>
          <a:p>
            <a:r>
              <a:rPr lang="en-US" dirty="0"/>
              <a:t>Package file, “main” file, index.js files</a:t>
            </a:r>
          </a:p>
          <a:p>
            <a:r>
              <a:rPr lang="en-US" dirty="0"/>
              <a:t>Importing &amp; reusing node.js modules in various projects</a:t>
            </a:r>
          </a:p>
          <a:p>
            <a:r>
              <a:rPr lang="en-US" dirty="0"/>
              <a:t>Version management of Node modules</a:t>
            </a:r>
          </a:p>
          <a:p>
            <a:r>
              <a:rPr lang="en-US" dirty="0"/>
              <a:t> HTTP</a:t>
            </a:r>
          </a:p>
        </p:txBody>
      </p:sp>
      <p:sp>
        <p:nvSpPr>
          <p:cNvPr id="7" name="Title 6"/>
          <p:cNvSpPr>
            <a:spLocks noGrp="1"/>
          </p:cNvSpPr>
          <p:nvPr>
            <p:ph type="title"/>
          </p:nvPr>
        </p:nvSpPr>
        <p:spPr/>
        <p:txBody>
          <a:bodyPr/>
          <a:lstStyle/>
          <a:p>
            <a:r>
              <a:rPr lang="en-IN" dirty="0" smtClean="0"/>
              <a:t>Goals</a:t>
            </a:r>
            <a:endParaRPr lang="en-IN" dirty="0"/>
          </a:p>
        </p:txBody>
      </p:sp>
    </p:spTree>
    <p:extLst>
      <p:ext uri="{BB962C8B-B14F-4D97-AF65-F5344CB8AC3E}">
        <p14:creationId xmlns:p14="http://schemas.microsoft.com/office/powerpoint/2010/main" val="1700052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457201" y="1381125"/>
            <a:ext cx="8228012" cy="4257675"/>
          </a:xfrm>
        </p:spPr>
        <p:txBody>
          <a:bodyPr/>
          <a:lstStyle/>
          <a:p>
            <a:r>
              <a:rPr lang="en-US" dirty="0"/>
              <a:t>Running over the memory heap, looking for disconnected memory allocations is the Orinoco. </a:t>
            </a:r>
            <a:endParaRPr lang="en-US" dirty="0" smtClean="0"/>
          </a:p>
          <a:p>
            <a:r>
              <a:rPr lang="en-US" dirty="0" smtClean="0"/>
              <a:t>Implementing </a:t>
            </a:r>
            <a:r>
              <a:rPr lang="en-US" dirty="0"/>
              <a:t>a generational garbage collector, moving objects within the young generation, from the young to the old generation, and within the old generation. </a:t>
            </a:r>
            <a:endParaRPr lang="en-US" dirty="0" smtClean="0"/>
          </a:p>
          <a:p>
            <a:r>
              <a:rPr lang="en-US" dirty="0" smtClean="0"/>
              <a:t>These </a:t>
            </a:r>
            <a:r>
              <a:rPr lang="en-US" dirty="0"/>
              <a:t>moves leave holes, and Orinoco performs both evacuation and compaction to free space for more objects.</a:t>
            </a:r>
            <a:endParaRPr lang="en-IN" dirty="0"/>
          </a:p>
        </p:txBody>
      </p:sp>
      <p:sp>
        <p:nvSpPr>
          <p:cNvPr id="2" name="Title 1"/>
          <p:cNvSpPr>
            <a:spLocks noGrp="1"/>
          </p:cNvSpPr>
          <p:nvPr>
            <p:ph type="title"/>
          </p:nvPr>
        </p:nvSpPr>
        <p:spPr/>
        <p:txBody>
          <a:bodyPr/>
          <a:lstStyle/>
          <a:p>
            <a:pPr fontAlgn="base"/>
            <a:r>
              <a:rPr lang="en-IN" dirty="0"/>
              <a:t>Garbage Collection — Orinoco</a:t>
            </a:r>
          </a:p>
        </p:txBody>
      </p:sp>
    </p:spTree>
    <p:extLst>
      <p:ext uri="{BB962C8B-B14F-4D97-AF65-F5344CB8AC3E}">
        <p14:creationId xmlns:p14="http://schemas.microsoft.com/office/powerpoint/2010/main" val="24220347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457201" y="1381125"/>
            <a:ext cx="8228012" cy="4257675"/>
          </a:xfrm>
        </p:spPr>
        <p:txBody>
          <a:bodyPr>
            <a:normAutofit lnSpcReduction="10000"/>
          </a:bodyPr>
          <a:lstStyle/>
          <a:p>
            <a:r>
              <a:rPr lang="en-US" dirty="0"/>
              <a:t>Another optimization performed by Orinoco is in the way it searches through the heap to find all pointers that contain the old location of the objects moved and update them with the new location</a:t>
            </a:r>
            <a:r>
              <a:rPr lang="en-US" dirty="0" smtClean="0"/>
              <a:t>.</a:t>
            </a:r>
          </a:p>
          <a:p>
            <a:r>
              <a:rPr lang="en-US" dirty="0" smtClean="0"/>
              <a:t> </a:t>
            </a:r>
            <a:r>
              <a:rPr lang="en-US" dirty="0"/>
              <a:t>This is made using a data structure called remembered set.</a:t>
            </a:r>
          </a:p>
          <a:p>
            <a:r>
              <a:rPr lang="en-US" dirty="0" smtClean="0"/>
              <a:t>On </a:t>
            </a:r>
            <a:r>
              <a:rPr lang="en-US" dirty="0"/>
              <a:t>top of these, black allocation is added, which basically means the garbage collection process automatically marks living objects in black in order to speed up the iterative marking process</a:t>
            </a:r>
            <a:r>
              <a:rPr lang="en-US" dirty="0" smtClean="0"/>
              <a:t>..</a:t>
            </a:r>
            <a:endParaRPr lang="en-IN" dirty="0"/>
          </a:p>
        </p:txBody>
      </p:sp>
      <p:sp>
        <p:nvSpPr>
          <p:cNvPr id="2" name="Title 1"/>
          <p:cNvSpPr>
            <a:spLocks noGrp="1"/>
          </p:cNvSpPr>
          <p:nvPr>
            <p:ph type="title"/>
          </p:nvPr>
        </p:nvSpPr>
        <p:spPr/>
        <p:txBody>
          <a:bodyPr/>
          <a:lstStyle/>
          <a:p>
            <a:pPr fontAlgn="base"/>
            <a:r>
              <a:rPr lang="en-IN" dirty="0"/>
              <a:t>Garbage Collection — Orinoco</a:t>
            </a:r>
          </a:p>
        </p:txBody>
      </p:sp>
      <p:pic>
        <p:nvPicPr>
          <p:cNvPr id="6146" name="Picture 2" descr="https://hackernoon.com/hn-images/0*j1S-hO3SHgYsLmF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5349875"/>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7917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hackernoon.com/hn-images/1*QG6GNe2ag-4puxpjc5Y2i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6969"/>
            <a:ext cx="6477000" cy="662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9924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Traditional Web Server </a:t>
            </a:r>
            <a:r>
              <a:rPr lang="en-IN" b="0" dirty="0" smtClean="0"/>
              <a:t>Model</a:t>
            </a:r>
            <a:endParaRPr lang="en-IN" dirty="0"/>
          </a:p>
        </p:txBody>
      </p:sp>
      <p:sp>
        <p:nvSpPr>
          <p:cNvPr id="3" name="Content Placeholder 2"/>
          <p:cNvSpPr>
            <a:spLocks noGrp="1"/>
          </p:cNvSpPr>
          <p:nvPr>
            <p:ph sz="quarter" idx="12"/>
          </p:nvPr>
        </p:nvSpPr>
        <p:spPr/>
        <p:txBody>
          <a:bodyPr/>
          <a:lstStyle/>
          <a:p>
            <a:r>
              <a:rPr lang="en-US" dirty="0"/>
              <a:t>In the traditional web server model, each request is handled by a dedicated thread from the thread pool. </a:t>
            </a:r>
            <a:endParaRPr lang="en-US" dirty="0" smtClean="0"/>
          </a:p>
          <a:p>
            <a:r>
              <a:rPr lang="en-US" dirty="0" smtClean="0"/>
              <a:t>If </a:t>
            </a:r>
            <a:r>
              <a:rPr lang="en-US" dirty="0"/>
              <a:t>no thread is available in the thread pool at any point of time then the request waits till the next available thread. </a:t>
            </a:r>
            <a:endParaRPr lang="en-US" dirty="0" smtClean="0"/>
          </a:p>
          <a:p>
            <a:r>
              <a:rPr lang="en-US" dirty="0" smtClean="0"/>
              <a:t>Dedicated </a:t>
            </a:r>
            <a:r>
              <a:rPr lang="en-US" dirty="0"/>
              <a:t>thread executes a particular request and does not return to thread pool until it completes the execution and returns a response.</a:t>
            </a:r>
            <a:endParaRPr lang="en-IN" dirty="0"/>
          </a:p>
        </p:txBody>
      </p:sp>
    </p:spTree>
    <p:extLst>
      <p:ext uri="{BB962C8B-B14F-4D97-AF65-F5344CB8AC3E}">
        <p14:creationId xmlns:p14="http://schemas.microsoft.com/office/powerpoint/2010/main" val="40850273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Traditional Web Server </a:t>
            </a:r>
            <a:r>
              <a:rPr lang="en-IN" b="0" dirty="0" smtClean="0"/>
              <a:t>Model</a:t>
            </a:r>
            <a:endParaRPr lang="en-IN" dirty="0"/>
          </a:p>
        </p:txBody>
      </p:sp>
      <p:pic>
        <p:nvPicPr>
          <p:cNvPr id="9218" name="Picture 2" descr="https://www.tutorialsteacher.com/Content/images/nodejs/traditional-web-server-mod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514600"/>
            <a:ext cx="7848598"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7794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10000"/>
          </a:bodyPr>
          <a:lstStyle/>
          <a:p>
            <a:r>
              <a:rPr lang="en-US" dirty="0"/>
              <a:t>Node.js processes user requests differently when compared to a traditional web server model. </a:t>
            </a:r>
            <a:endParaRPr lang="en-US" dirty="0" smtClean="0"/>
          </a:p>
          <a:p>
            <a:r>
              <a:rPr lang="en-US" dirty="0" smtClean="0"/>
              <a:t>Node.js </a:t>
            </a:r>
            <a:r>
              <a:rPr lang="en-US" dirty="0"/>
              <a:t>runs in a single process and the application code runs in a single thread and thereby needs less resources than other platforms. </a:t>
            </a:r>
            <a:endParaRPr lang="en-US" dirty="0" smtClean="0"/>
          </a:p>
          <a:p>
            <a:r>
              <a:rPr lang="en-US" dirty="0" smtClean="0"/>
              <a:t>All </a:t>
            </a:r>
            <a:r>
              <a:rPr lang="en-US" dirty="0"/>
              <a:t>the user requests to your web application will be handled by a single thread and all the I/O work or long running job is performed asynchronously for a particular request. </a:t>
            </a:r>
            <a:endParaRPr lang="en-US" dirty="0" smtClean="0"/>
          </a:p>
          <a:p>
            <a:r>
              <a:rPr lang="en-US" dirty="0" smtClean="0"/>
              <a:t>So</a:t>
            </a:r>
            <a:r>
              <a:rPr lang="en-US" dirty="0"/>
              <a:t>, this single thread doesn't have to wait for the request to complete and is free to handle the next request. </a:t>
            </a:r>
            <a:endParaRPr lang="en-US" dirty="0" smtClean="0"/>
          </a:p>
          <a:p>
            <a:r>
              <a:rPr lang="en-US" dirty="0" smtClean="0"/>
              <a:t>When </a:t>
            </a:r>
            <a:r>
              <a:rPr lang="en-US" dirty="0"/>
              <a:t>asynchronous I/O work completes then it processes the request further and sends the response.</a:t>
            </a:r>
            <a:endParaRPr lang="en-IN" dirty="0"/>
          </a:p>
        </p:txBody>
      </p:sp>
      <p:sp>
        <p:nvSpPr>
          <p:cNvPr id="2" name="Title 1"/>
          <p:cNvSpPr>
            <a:spLocks noGrp="1"/>
          </p:cNvSpPr>
          <p:nvPr>
            <p:ph type="title"/>
          </p:nvPr>
        </p:nvSpPr>
        <p:spPr/>
        <p:txBody>
          <a:bodyPr/>
          <a:lstStyle/>
          <a:p>
            <a:r>
              <a:rPr lang="en-IN" dirty="0"/>
              <a:t>Node.js Process Model</a:t>
            </a:r>
          </a:p>
        </p:txBody>
      </p:sp>
    </p:spTree>
    <p:extLst>
      <p:ext uri="{BB962C8B-B14F-4D97-AF65-F5344CB8AC3E}">
        <p14:creationId xmlns:p14="http://schemas.microsoft.com/office/powerpoint/2010/main" val="31946931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r>
              <a:rPr lang="en-US" dirty="0"/>
              <a:t>An event loop is constantly watching for the events to be raised for an asynchronous job and executing callback function when the job completes. </a:t>
            </a:r>
            <a:endParaRPr lang="en-US" dirty="0" smtClean="0"/>
          </a:p>
          <a:p>
            <a:r>
              <a:rPr lang="en-US" dirty="0" smtClean="0"/>
              <a:t>Internally</a:t>
            </a:r>
            <a:r>
              <a:rPr lang="en-US" dirty="0"/>
              <a:t>, Node.js uses </a:t>
            </a:r>
            <a:r>
              <a:rPr lang="en-US" dirty="0" err="1"/>
              <a:t>libev</a:t>
            </a:r>
            <a:r>
              <a:rPr lang="en-US" dirty="0"/>
              <a:t> for the event loop which in turn uses internal C++ thread pool to provide asynchronous I/O..</a:t>
            </a:r>
            <a:endParaRPr lang="en-IN" dirty="0"/>
          </a:p>
        </p:txBody>
      </p:sp>
      <p:sp>
        <p:nvSpPr>
          <p:cNvPr id="2" name="Title 1"/>
          <p:cNvSpPr>
            <a:spLocks noGrp="1"/>
          </p:cNvSpPr>
          <p:nvPr>
            <p:ph type="title"/>
          </p:nvPr>
        </p:nvSpPr>
        <p:spPr/>
        <p:txBody>
          <a:bodyPr/>
          <a:lstStyle/>
          <a:p>
            <a:r>
              <a:rPr lang="en-IN" dirty="0"/>
              <a:t>Node.js Process Model</a:t>
            </a:r>
          </a:p>
        </p:txBody>
      </p:sp>
    </p:spTree>
    <p:extLst>
      <p:ext uri="{BB962C8B-B14F-4D97-AF65-F5344CB8AC3E}">
        <p14:creationId xmlns:p14="http://schemas.microsoft.com/office/powerpoint/2010/main" val="16253762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www.tutorialsteacher.com/Content/images/nodejs/nodejs-process-mod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47800"/>
            <a:ext cx="7707989"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0257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Nodejs</a:t>
            </a:r>
            <a:r>
              <a:rPr lang="en-IN" dirty="0" smtClean="0"/>
              <a:t> Process Model</a:t>
            </a:r>
            <a:endParaRPr lang="en-IN" dirty="0"/>
          </a:p>
        </p:txBody>
      </p:sp>
      <p:sp>
        <p:nvSpPr>
          <p:cNvPr id="3" name="Content Placeholder 2"/>
          <p:cNvSpPr>
            <a:spLocks noGrp="1"/>
          </p:cNvSpPr>
          <p:nvPr>
            <p:ph sz="quarter" idx="12"/>
          </p:nvPr>
        </p:nvSpPr>
        <p:spPr/>
        <p:txBody>
          <a:bodyPr/>
          <a:lstStyle/>
          <a:p>
            <a:r>
              <a:rPr lang="en-US" dirty="0"/>
              <a:t>Node.js process model increases the performance and scalability with a few caveats. </a:t>
            </a:r>
            <a:endParaRPr lang="en-US" dirty="0" smtClean="0"/>
          </a:p>
          <a:p>
            <a:r>
              <a:rPr lang="en-US" dirty="0" smtClean="0"/>
              <a:t>Node.js </a:t>
            </a:r>
            <a:r>
              <a:rPr lang="en-US" dirty="0"/>
              <a:t>is not fit for an application which performs CPU-intensive operations like image processing or other heavy computation work because it takes time to process a request and thereby blocks the single thread.</a:t>
            </a:r>
          </a:p>
          <a:p>
            <a:endParaRPr lang="en-US" dirty="0"/>
          </a:p>
          <a:p>
            <a:endParaRPr lang="en-IN" dirty="0"/>
          </a:p>
        </p:txBody>
      </p:sp>
    </p:spTree>
    <p:extLst>
      <p:ext uri="{BB962C8B-B14F-4D97-AF65-F5344CB8AC3E}">
        <p14:creationId xmlns:p14="http://schemas.microsoft.com/office/powerpoint/2010/main" val="26042539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5834" t="10370" r="14165" b="-1481"/>
          <a:stretch/>
        </p:blipFill>
        <p:spPr>
          <a:xfrm>
            <a:off x="381000" y="990600"/>
            <a:ext cx="7086600" cy="5188403"/>
          </a:xfrm>
          <a:prstGeom prst="rect">
            <a:avLst/>
          </a:prstGeom>
        </p:spPr>
      </p:pic>
    </p:spTree>
    <p:extLst>
      <p:ext uri="{BB962C8B-B14F-4D97-AF65-F5344CB8AC3E}">
        <p14:creationId xmlns:p14="http://schemas.microsoft.com/office/powerpoint/2010/main" val="26445098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2"/>
          </p:nvPr>
        </p:nvSpPr>
        <p:spPr/>
        <p:txBody>
          <a:bodyPr>
            <a:normAutofit/>
          </a:bodyPr>
          <a:lstStyle/>
          <a:p>
            <a:r>
              <a:rPr lang="en-US" dirty="0"/>
              <a:t>The HTTP protocol</a:t>
            </a:r>
          </a:p>
          <a:p>
            <a:r>
              <a:rPr lang="en-US" dirty="0"/>
              <a:t>Building an HTTP server</a:t>
            </a:r>
          </a:p>
          <a:p>
            <a:r>
              <a:rPr lang="en-US" dirty="0"/>
              <a:t>Rendering a response</a:t>
            </a:r>
          </a:p>
          <a:p>
            <a:r>
              <a:rPr lang="en-US" dirty="0"/>
              <a:t>Processing query strings</a:t>
            </a:r>
          </a:p>
          <a:p>
            <a:r>
              <a:rPr lang="en-US" dirty="0"/>
              <a:t>Using Representational State Transfer</a:t>
            </a:r>
          </a:p>
          <a:p>
            <a:r>
              <a:rPr lang="en-US" dirty="0"/>
              <a:t>Configuring TLS</a:t>
            </a:r>
          </a:p>
        </p:txBody>
      </p:sp>
      <p:sp>
        <p:nvSpPr>
          <p:cNvPr id="7" name="Title 6"/>
          <p:cNvSpPr>
            <a:spLocks noGrp="1"/>
          </p:cNvSpPr>
          <p:nvPr>
            <p:ph type="title"/>
          </p:nvPr>
        </p:nvSpPr>
        <p:spPr/>
        <p:txBody>
          <a:bodyPr/>
          <a:lstStyle/>
          <a:p>
            <a:r>
              <a:rPr lang="en-IN" dirty="0" smtClean="0"/>
              <a:t>Goals</a:t>
            </a:r>
            <a:endParaRPr lang="en-IN" dirty="0"/>
          </a:p>
        </p:txBody>
      </p:sp>
    </p:spTree>
    <p:extLst>
      <p:ext uri="{BB962C8B-B14F-4D97-AF65-F5344CB8AC3E}">
        <p14:creationId xmlns:p14="http://schemas.microsoft.com/office/powerpoint/2010/main" val="19848737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332" r="16667"/>
          <a:stretch/>
        </p:blipFill>
        <p:spPr>
          <a:xfrm>
            <a:off x="533400" y="990600"/>
            <a:ext cx="7848600" cy="5257800"/>
          </a:xfrm>
          <a:prstGeom prst="rect">
            <a:avLst/>
          </a:prstGeom>
        </p:spPr>
      </p:pic>
    </p:spTree>
    <p:extLst>
      <p:ext uri="{BB962C8B-B14F-4D97-AF65-F5344CB8AC3E}">
        <p14:creationId xmlns:p14="http://schemas.microsoft.com/office/powerpoint/2010/main" val="36723278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US" dirty="0"/>
              <a:t>Node JS Platform does not follow Request/Response Multi-Threaded Stateless Model. </a:t>
            </a:r>
            <a:endParaRPr lang="en-US" dirty="0" smtClean="0"/>
          </a:p>
          <a:p>
            <a:r>
              <a:rPr lang="en-US" dirty="0" smtClean="0"/>
              <a:t>It </a:t>
            </a:r>
            <a:r>
              <a:rPr lang="en-US" dirty="0"/>
              <a:t>follows Single Threaded with Event Loop Model. Node JS Processing model mainly based on </a:t>
            </a:r>
            <a:r>
              <a:rPr lang="en-US" dirty="0" err="1"/>
              <a:t>Javascript</a:t>
            </a:r>
            <a:r>
              <a:rPr lang="en-US" dirty="0"/>
              <a:t> Event based model with </a:t>
            </a:r>
            <a:r>
              <a:rPr lang="en-US" dirty="0" err="1"/>
              <a:t>Javascript</a:t>
            </a:r>
            <a:r>
              <a:rPr lang="en-US" dirty="0"/>
              <a:t> callback mechanism.</a:t>
            </a:r>
            <a:endParaRPr lang="en-IN" dirty="0"/>
          </a:p>
        </p:txBody>
      </p:sp>
      <p:sp>
        <p:nvSpPr>
          <p:cNvPr id="3" name="Title 2"/>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Node </a:t>
            </a:r>
            <a:r>
              <a:rPr lang="en-US" dirty="0"/>
              <a:t>JS Architecture – Single Threaded Event </a:t>
            </a:r>
            <a:r>
              <a:rPr lang="en-US" dirty="0" smtClean="0"/>
              <a:t>Loop</a:t>
            </a:r>
            <a:r>
              <a:rPr lang="en-US" dirty="0"/>
              <a:t/>
            </a:r>
            <a:br>
              <a:rPr lang="en-US" dirty="0"/>
            </a:br>
            <a:endParaRPr lang="en-IN" dirty="0"/>
          </a:p>
        </p:txBody>
      </p:sp>
    </p:spTree>
    <p:extLst>
      <p:ext uri="{BB962C8B-B14F-4D97-AF65-F5344CB8AC3E}">
        <p14:creationId xmlns:p14="http://schemas.microsoft.com/office/powerpoint/2010/main" val="8168111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Node.js Single Threading</a:t>
            </a:r>
          </a:p>
        </p:txBody>
      </p:sp>
      <p:pic>
        <p:nvPicPr>
          <p:cNvPr id="14338" name="Picture 2" descr="https://miro.medium.com/max/1280/1*evOcy9n3vslkDt0Mj8mBY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13" y="1905000"/>
            <a:ext cx="8586503"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2010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miro.medium.com/max/1188/1*LgvhkHtSWpv4IVx8jgc7A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03" y="1066800"/>
            <a:ext cx="9048750" cy="554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9548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normAutofit/>
          </a:bodyPr>
          <a:lstStyle/>
          <a:p>
            <a:r>
              <a:rPr lang="en-US" dirty="0"/>
              <a:t>Clients Send request to Web Server.</a:t>
            </a:r>
          </a:p>
          <a:p>
            <a:r>
              <a:rPr lang="en-US" dirty="0"/>
              <a:t>Node JS Web Server internally maintains a Limited Thread pool to provide services to the Client Requests.</a:t>
            </a:r>
          </a:p>
          <a:p>
            <a:r>
              <a:rPr lang="en-US" dirty="0"/>
              <a:t>Node JS Web Server receives those requests and places them into a Queue. It is known as “Event Queue”.</a:t>
            </a:r>
          </a:p>
          <a:p>
            <a:r>
              <a:rPr lang="en-US" dirty="0"/>
              <a:t>Node JS Web Server internally has a Component, known as “Event Loop”. Why it got this name is that it uses indefinite loop to receive requests and process </a:t>
            </a:r>
            <a:r>
              <a:rPr lang="en-US" dirty="0" smtClean="0"/>
              <a:t>them</a:t>
            </a:r>
            <a:endParaRPr lang="en-IN" dirty="0"/>
          </a:p>
        </p:txBody>
      </p:sp>
      <p:sp>
        <p:nvSpPr>
          <p:cNvPr id="2" name="Title 1"/>
          <p:cNvSpPr>
            <a:spLocks noGrp="1"/>
          </p:cNvSpPr>
          <p:nvPr>
            <p:ph type="title"/>
          </p:nvPr>
        </p:nvSpPr>
        <p:spPr/>
        <p:txBody>
          <a:bodyPr/>
          <a:lstStyle/>
          <a:p>
            <a:r>
              <a:rPr lang="en-US" dirty="0"/>
              <a:t>Single Threaded Event Loop Model Processing Steps:</a:t>
            </a:r>
            <a:endParaRPr lang="en-IN" dirty="0"/>
          </a:p>
        </p:txBody>
      </p:sp>
    </p:spTree>
    <p:extLst>
      <p:ext uri="{BB962C8B-B14F-4D97-AF65-F5344CB8AC3E}">
        <p14:creationId xmlns:p14="http://schemas.microsoft.com/office/powerpoint/2010/main" val="19068761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normAutofit/>
          </a:bodyPr>
          <a:lstStyle/>
          <a:p>
            <a:r>
              <a:rPr lang="en-US" dirty="0"/>
              <a:t>Event Loop uses Single Thread only. It is main heart of Node JS Platform Processing Model.</a:t>
            </a:r>
          </a:p>
          <a:p>
            <a:r>
              <a:rPr lang="en-US" dirty="0"/>
              <a:t>Even Loop checks any Client Request is placed in Event Queue. If no, then wait for incoming requests for indefinitely.</a:t>
            </a:r>
            <a:endParaRPr lang="en-IN" dirty="0"/>
          </a:p>
        </p:txBody>
      </p:sp>
      <p:sp>
        <p:nvSpPr>
          <p:cNvPr id="2" name="Title 1"/>
          <p:cNvSpPr>
            <a:spLocks noGrp="1"/>
          </p:cNvSpPr>
          <p:nvPr>
            <p:ph type="title"/>
          </p:nvPr>
        </p:nvSpPr>
        <p:spPr/>
        <p:txBody>
          <a:bodyPr/>
          <a:lstStyle/>
          <a:p>
            <a:r>
              <a:rPr lang="en-US" dirty="0"/>
              <a:t>Single Threaded Event Loop Model Processing Steps:</a:t>
            </a:r>
            <a:endParaRPr lang="en-IN" dirty="0"/>
          </a:p>
        </p:txBody>
      </p:sp>
    </p:spTree>
    <p:extLst>
      <p:ext uri="{BB962C8B-B14F-4D97-AF65-F5344CB8AC3E}">
        <p14:creationId xmlns:p14="http://schemas.microsoft.com/office/powerpoint/2010/main" val="5012500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a:xfrm>
            <a:off x="457201" y="1381125"/>
            <a:ext cx="8228012" cy="5019676"/>
          </a:xfrm>
        </p:spPr>
        <p:txBody>
          <a:bodyPr>
            <a:normAutofit fontScale="77500" lnSpcReduction="20000"/>
          </a:bodyPr>
          <a:lstStyle/>
          <a:p>
            <a:r>
              <a:rPr lang="en-US" dirty="0"/>
              <a:t>If yes, then pick up one Client Request from Event Queue</a:t>
            </a:r>
          </a:p>
          <a:p>
            <a:r>
              <a:rPr lang="en-US" dirty="0"/>
              <a:t>Starts process that Client Request</a:t>
            </a:r>
          </a:p>
          <a:p>
            <a:r>
              <a:rPr lang="en-US" dirty="0"/>
              <a:t>If that Client Request Does Not requires any Blocking IO Operations, then process everything, prepare response and send it back to client</a:t>
            </a:r>
            <a:r>
              <a:rPr lang="en-US" dirty="0" smtClean="0"/>
              <a:t>.</a:t>
            </a:r>
          </a:p>
          <a:p>
            <a:r>
              <a:rPr lang="en-US" dirty="0"/>
              <a:t>If that Client Request requires some Blocking IO Operations like interacting with Database, File System, External Services then it will follow different approach</a:t>
            </a:r>
          </a:p>
          <a:p>
            <a:r>
              <a:rPr lang="en-US" dirty="0"/>
              <a:t>Checks Threads availability from Internal Thread Pool</a:t>
            </a:r>
          </a:p>
          <a:p>
            <a:r>
              <a:rPr lang="en-US" dirty="0"/>
              <a:t>Picks up one Thread and assign this Client Request to that thread.</a:t>
            </a:r>
          </a:p>
          <a:p>
            <a:r>
              <a:rPr lang="en-US" dirty="0"/>
              <a:t>That Thread is responsible for taking that request, process it, perform Blocking IO operations, prepare response and send it back to the Event Loop</a:t>
            </a:r>
          </a:p>
          <a:p>
            <a:r>
              <a:rPr lang="en-US" dirty="0"/>
              <a:t>Event Loop in turn, sends that Response to the respective Client.</a:t>
            </a:r>
          </a:p>
        </p:txBody>
      </p:sp>
      <p:sp>
        <p:nvSpPr>
          <p:cNvPr id="2" name="Title 1"/>
          <p:cNvSpPr>
            <a:spLocks noGrp="1"/>
          </p:cNvSpPr>
          <p:nvPr>
            <p:ph type="title"/>
          </p:nvPr>
        </p:nvSpPr>
        <p:spPr/>
        <p:txBody>
          <a:bodyPr/>
          <a:lstStyle/>
          <a:p>
            <a:r>
              <a:rPr lang="en-US" dirty="0"/>
              <a:t>Single Threaded Event Loop Model Processing Steps:</a:t>
            </a:r>
            <a:endParaRPr lang="en-IN" dirty="0"/>
          </a:p>
        </p:txBody>
      </p:sp>
    </p:spTree>
    <p:extLst>
      <p:ext uri="{BB962C8B-B14F-4D97-AF65-F5344CB8AC3E}">
        <p14:creationId xmlns:p14="http://schemas.microsoft.com/office/powerpoint/2010/main" val="3950113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cdn.journaldev.com/wp-content/uploads/2015/04/NodeJS-Single-Thread-Event-Mod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8610600" cy="567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0863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Node JS Architecture – Single Threaded Event Loop </a:t>
            </a:r>
            <a:r>
              <a:rPr lang="en-US" dirty="0" smtClean="0"/>
              <a:t>Advantages</a:t>
            </a:r>
            <a:endParaRPr lang="en-IN" dirty="0"/>
          </a:p>
        </p:txBody>
      </p:sp>
      <p:sp>
        <p:nvSpPr>
          <p:cNvPr id="3" name="Content Placeholder 2"/>
          <p:cNvSpPr>
            <a:spLocks noGrp="1"/>
          </p:cNvSpPr>
          <p:nvPr>
            <p:ph sz="quarter" idx="12"/>
          </p:nvPr>
        </p:nvSpPr>
        <p:spPr/>
        <p:txBody>
          <a:bodyPr/>
          <a:lstStyle/>
          <a:p>
            <a:r>
              <a:rPr lang="en-US" dirty="0" smtClean="0"/>
              <a:t>Handling </a:t>
            </a:r>
            <a:r>
              <a:rPr lang="en-US" dirty="0"/>
              <a:t>more and more concurrent client’s request is very easy.</a:t>
            </a:r>
          </a:p>
          <a:p>
            <a:r>
              <a:rPr lang="en-US" dirty="0"/>
              <a:t>Even though our Node JS Application receives more and more Concurrent client requests, there is no need of creating more and more threads, because of Event loop.</a:t>
            </a:r>
          </a:p>
          <a:p>
            <a:r>
              <a:rPr lang="en-US" dirty="0"/>
              <a:t>Node JS application uses less Threads so that it can utilize only less resources or memory</a:t>
            </a:r>
            <a:endParaRPr lang="en-IN" dirty="0"/>
          </a:p>
        </p:txBody>
      </p:sp>
    </p:spTree>
    <p:extLst>
      <p:ext uri="{BB962C8B-B14F-4D97-AF65-F5344CB8AC3E}">
        <p14:creationId xmlns:p14="http://schemas.microsoft.com/office/powerpoint/2010/main" val="10191847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Modularity</a:t>
            </a:r>
          </a:p>
          <a:p>
            <a:r>
              <a:rPr lang="en-US" dirty="0"/>
              <a:t>Major advantage of Node JS Platform is that it’s modularity. </a:t>
            </a:r>
            <a:endParaRPr lang="en-US" dirty="0" smtClean="0"/>
          </a:p>
          <a:p>
            <a:r>
              <a:rPr lang="en-US" dirty="0" smtClean="0"/>
              <a:t>Each </a:t>
            </a:r>
            <a:r>
              <a:rPr lang="en-US" dirty="0"/>
              <a:t>and every functionality is divided and implemented as a separate module or package. </a:t>
            </a:r>
            <a:endParaRPr lang="en-US" dirty="0" smtClean="0"/>
          </a:p>
          <a:p>
            <a:r>
              <a:rPr lang="en-US" dirty="0" smtClean="0"/>
              <a:t>When </a:t>
            </a:r>
            <a:r>
              <a:rPr lang="en-US" dirty="0"/>
              <a:t>we install Node JS Platform, by default it installs only few modules. </a:t>
            </a:r>
            <a:endParaRPr lang="en-US" dirty="0" smtClean="0"/>
          </a:p>
          <a:p>
            <a:r>
              <a:rPr lang="en-US" dirty="0" smtClean="0"/>
              <a:t>If </a:t>
            </a:r>
            <a:r>
              <a:rPr lang="en-US" dirty="0"/>
              <a:t>our application requires other modules, then we can easily install and configure then at any point of our application development phases.</a:t>
            </a:r>
            <a:endParaRPr lang="en-IN" dirty="0"/>
          </a:p>
        </p:txBody>
      </p:sp>
      <p:sp>
        <p:nvSpPr>
          <p:cNvPr id="3" name="Title 2"/>
          <p:cNvSpPr>
            <a:spLocks noGrp="1"/>
          </p:cNvSpPr>
          <p:nvPr>
            <p:ph type="title"/>
          </p:nvPr>
        </p:nvSpPr>
        <p:spPr/>
        <p:txBody>
          <a:bodyPr/>
          <a:lstStyle/>
          <a:p>
            <a:r>
              <a:rPr lang="en-IN" dirty="0"/>
              <a:t>Features of Node JS</a:t>
            </a:r>
            <a:br>
              <a:rPr lang="en-IN" dirty="0"/>
            </a:br>
            <a:endParaRPr lang="en-IN" dirty="0"/>
          </a:p>
        </p:txBody>
      </p:sp>
    </p:spTree>
    <p:extLst>
      <p:ext uri="{BB962C8B-B14F-4D97-AF65-F5344CB8AC3E}">
        <p14:creationId xmlns:p14="http://schemas.microsoft.com/office/powerpoint/2010/main" val="36838089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2"/>
          </p:nvPr>
        </p:nvSpPr>
        <p:spPr/>
        <p:txBody>
          <a:bodyPr>
            <a:normAutofit fontScale="92500" lnSpcReduction="20000"/>
          </a:bodyPr>
          <a:lstStyle/>
          <a:p>
            <a:r>
              <a:rPr lang="en-US" dirty="0"/>
              <a:t>File </a:t>
            </a:r>
            <a:r>
              <a:rPr lang="en-US" dirty="0" smtClean="0"/>
              <a:t>System</a:t>
            </a:r>
            <a:endParaRPr lang="en-US" dirty="0"/>
          </a:p>
          <a:p>
            <a:r>
              <a:rPr lang="en-US" dirty="0"/>
              <a:t>Synchronous vs. asynchronous I/O</a:t>
            </a:r>
          </a:p>
          <a:p>
            <a:r>
              <a:rPr lang="en-US" dirty="0"/>
              <a:t>Path and directory operations</a:t>
            </a:r>
          </a:p>
          <a:p>
            <a:r>
              <a:rPr lang="en-US" dirty="0"/>
              <a:t>__</a:t>
            </a:r>
            <a:r>
              <a:rPr lang="en-US" dirty="0" err="1"/>
              <a:t>dirname</a:t>
            </a:r>
            <a:r>
              <a:rPr lang="en-US" dirty="0"/>
              <a:t> and __filename</a:t>
            </a:r>
          </a:p>
          <a:p>
            <a:r>
              <a:rPr lang="en-US" dirty="0"/>
              <a:t>Asynchronous file reads and writes</a:t>
            </a:r>
          </a:p>
          <a:p>
            <a:r>
              <a:rPr lang="en-US" dirty="0"/>
              <a:t>Buffers, Streams, and </a:t>
            </a:r>
            <a:r>
              <a:rPr lang="en-US" dirty="0" smtClean="0"/>
              <a:t>Events</a:t>
            </a:r>
            <a:endParaRPr lang="en-US" dirty="0"/>
          </a:p>
          <a:p>
            <a:r>
              <a:rPr lang="en-US" dirty="0"/>
              <a:t>Using buffers for binary data</a:t>
            </a:r>
          </a:p>
          <a:p>
            <a:r>
              <a:rPr lang="en-US" dirty="0"/>
              <a:t>Flowing vs. non-flowing streams</a:t>
            </a:r>
          </a:p>
          <a:p>
            <a:r>
              <a:rPr lang="en-US" dirty="0"/>
              <a:t>Streaming I/O from files and other sources</a:t>
            </a:r>
          </a:p>
          <a:p>
            <a:r>
              <a:rPr lang="en-US" dirty="0"/>
              <a:t>Processing streams asynchronously</a:t>
            </a:r>
          </a:p>
          <a:p>
            <a:r>
              <a:rPr lang="en-US" dirty="0"/>
              <a:t>Configuring event handlers</a:t>
            </a:r>
          </a:p>
        </p:txBody>
      </p:sp>
      <p:sp>
        <p:nvSpPr>
          <p:cNvPr id="7" name="Title 6"/>
          <p:cNvSpPr>
            <a:spLocks noGrp="1"/>
          </p:cNvSpPr>
          <p:nvPr>
            <p:ph type="title"/>
          </p:nvPr>
        </p:nvSpPr>
        <p:spPr/>
        <p:txBody>
          <a:bodyPr/>
          <a:lstStyle/>
          <a:p>
            <a:r>
              <a:rPr lang="en-IN" dirty="0" smtClean="0"/>
              <a:t>Goals</a:t>
            </a:r>
            <a:endParaRPr lang="en-IN" dirty="0"/>
          </a:p>
        </p:txBody>
      </p:sp>
    </p:spTree>
    <p:extLst>
      <p:ext uri="{BB962C8B-B14F-4D97-AF65-F5344CB8AC3E}">
        <p14:creationId xmlns:p14="http://schemas.microsoft.com/office/powerpoint/2010/main" val="42603543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Node JS has thousands of thousands modules. Some modules were developed by Node JS Community and some were by Third-party Clients. </a:t>
            </a:r>
            <a:endParaRPr lang="en-IN" dirty="0"/>
          </a:p>
        </p:txBody>
      </p:sp>
      <p:sp>
        <p:nvSpPr>
          <p:cNvPr id="3" name="Title 2"/>
          <p:cNvSpPr>
            <a:spLocks noGrp="1"/>
          </p:cNvSpPr>
          <p:nvPr>
            <p:ph type="title"/>
          </p:nvPr>
        </p:nvSpPr>
        <p:spPr/>
        <p:txBody>
          <a:bodyPr/>
          <a:lstStyle/>
          <a:p>
            <a:r>
              <a:rPr lang="en-IN" dirty="0"/>
              <a:t>Features of Node JS</a:t>
            </a:r>
            <a:br>
              <a:rPr lang="en-IN" dirty="0"/>
            </a:br>
            <a:endParaRPr lang="en-IN" dirty="0"/>
          </a:p>
        </p:txBody>
      </p:sp>
    </p:spTree>
    <p:extLst>
      <p:ext uri="{BB962C8B-B14F-4D97-AF65-F5344CB8AC3E}">
        <p14:creationId xmlns:p14="http://schemas.microsoft.com/office/powerpoint/2010/main" val="39782201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Express JS</a:t>
            </a:r>
          </a:p>
          <a:p>
            <a:r>
              <a:rPr lang="en-US" dirty="0"/>
              <a:t>Node JS is used to develop Server-side Java Script. It also contains a separate module for Web Application Framework i.e. Express JS.</a:t>
            </a:r>
          </a:p>
          <a:p>
            <a:r>
              <a:rPr lang="en-US" dirty="0"/>
              <a:t>Non-blocking or Asynchronous IO</a:t>
            </a:r>
          </a:p>
          <a:p>
            <a:r>
              <a:rPr lang="en-US" dirty="0"/>
              <a:t>Node JS supports Non-blocking IO i.e. it uses Asynchronous IO Model to interact with File system or to do Socket communication or network communication</a:t>
            </a:r>
            <a:r>
              <a:rPr lang="en-US" dirty="0" smtClean="0"/>
              <a:t>.</a:t>
            </a:r>
            <a:endParaRPr lang="en-US" dirty="0"/>
          </a:p>
          <a:p>
            <a:r>
              <a:rPr lang="en-US" dirty="0"/>
              <a:t>Asynchronous IO Model means if IO processing is taking more time, then it permits other processing to continue before the transmission has finished.</a:t>
            </a:r>
          </a:p>
        </p:txBody>
      </p:sp>
      <p:sp>
        <p:nvSpPr>
          <p:cNvPr id="3" name="Title 2"/>
          <p:cNvSpPr>
            <a:spLocks noGrp="1"/>
          </p:cNvSpPr>
          <p:nvPr>
            <p:ph type="title"/>
          </p:nvPr>
        </p:nvSpPr>
        <p:spPr/>
        <p:txBody>
          <a:bodyPr/>
          <a:lstStyle/>
          <a:p>
            <a:r>
              <a:rPr lang="en-IN" dirty="0"/>
              <a:t>Features of Node JS</a:t>
            </a:r>
            <a:br>
              <a:rPr lang="en-IN" dirty="0"/>
            </a:br>
            <a:endParaRPr lang="en-IN" dirty="0"/>
          </a:p>
        </p:txBody>
      </p:sp>
    </p:spTree>
    <p:extLst>
      <p:ext uri="{BB962C8B-B14F-4D97-AF65-F5344CB8AC3E}">
        <p14:creationId xmlns:p14="http://schemas.microsoft.com/office/powerpoint/2010/main" val="22818435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Java Developers are very much familiar about Blocking IO and Non-Blocking IO. </a:t>
            </a:r>
            <a:endParaRPr lang="en-US" dirty="0" smtClean="0"/>
          </a:p>
          <a:p>
            <a:r>
              <a:rPr lang="en-US" dirty="0" smtClean="0"/>
              <a:t>Java </a:t>
            </a:r>
            <a:r>
              <a:rPr lang="en-US" dirty="0"/>
              <a:t>IO package follows Blocking IO or Synchronous IO Architecture whereas Java NIO 2 follows Non-Blocking IO or Asynchronous IO Architecture..</a:t>
            </a:r>
          </a:p>
        </p:txBody>
      </p:sp>
      <p:sp>
        <p:nvSpPr>
          <p:cNvPr id="3" name="Title 2"/>
          <p:cNvSpPr>
            <a:spLocks noGrp="1"/>
          </p:cNvSpPr>
          <p:nvPr>
            <p:ph type="title"/>
          </p:nvPr>
        </p:nvSpPr>
        <p:spPr/>
        <p:txBody>
          <a:bodyPr/>
          <a:lstStyle/>
          <a:p>
            <a:r>
              <a:rPr lang="en-IN" dirty="0"/>
              <a:t>Features of Node JS</a:t>
            </a:r>
            <a:br>
              <a:rPr lang="en-IN" dirty="0"/>
            </a:br>
            <a:endParaRPr lang="en-IN" dirty="0"/>
          </a:p>
        </p:txBody>
      </p:sp>
    </p:spTree>
    <p:extLst>
      <p:ext uri="{BB962C8B-B14F-4D97-AF65-F5344CB8AC3E}">
        <p14:creationId xmlns:p14="http://schemas.microsoft.com/office/powerpoint/2010/main" val="3593225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Java Developers are very much familiar about Blocking IO and Non-Blocking IO. </a:t>
            </a:r>
            <a:endParaRPr lang="en-US" dirty="0" smtClean="0"/>
          </a:p>
          <a:p>
            <a:r>
              <a:rPr lang="en-US" dirty="0" smtClean="0"/>
              <a:t>Java </a:t>
            </a:r>
            <a:r>
              <a:rPr lang="en-US" dirty="0"/>
              <a:t>IO package follows Blocking IO or Synchronous IO Architecture whereas Java NIO 2 follows Non-Blocking IO or Asynchronous IO </a:t>
            </a:r>
            <a:r>
              <a:rPr lang="en-US" dirty="0" smtClean="0"/>
              <a:t>Architecture.</a:t>
            </a:r>
          </a:p>
          <a:p>
            <a:r>
              <a:rPr lang="en-US" dirty="0"/>
              <a:t>Event-Driven Asynchronous Platform</a:t>
            </a:r>
          </a:p>
          <a:p>
            <a:r>
              <a:rPr lang="en-US" dirty="0"/>
              <a:t>Node JS Platform follows Even-Driven Loop architecture to interact or handle requests. </a:t>
            </a:r>
          </a:p>
          <a:p>
            <a:endParaRPr lang="en-US" dirty="0"/>
          </a:p>
        </p:txBody>
      </p:sp>
      <p:sp>
        <p:nvSpPr>
          <p:cNvPr id="3" name="Title 2"/>
          <p:cNvSpPr>
            <a:spLocks noGrp="1"/>
          </p:cNvSpPr>
          <p:nvPr>
            <p:ph type="title"/>
          </p:nvPr>
        </p:nvSpPr>
        <p:spPr/>
        <p:txBody>
          <a:bodyPr/>
          <a:lstStyle/>
          <a:p>
            <a:r>
              <a:rPr lang="en-IN" dirty="0"/>
              <a:t>Features of Node JS</a:t>
            </a:r>
            <a:br>
              <a:rPr lang="en-IN" dirty="0"/>
            </a:br>
            <a:endParaRPr lang="en-IN" dirty="0"/>
          </a:p>
        </p:txBody>
      </p:sp>
    </p:spTree>
    <p:extLst>
      <p:ext uri="{BB962C8B-B14F-4D97-AF65-F5344CB8AC3E}">
        <p14:creationId xmlns:p14="http://schemas.microsoft.com/office/powerpoint/2010/main" val="11759541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MongoDB Wrappers API</a:t>
            </a:r>
          </a:p>
          <a:p>
            <a:r>
              <a:rPr lang="en-US" dirty="0"/>
              <a:t>Node JS platform contains a separate module to integrate MongoDB No SQL database with applications. It provides a MongoDB wrapper API.</a:t>
            </a:r>
          </a:p>
          <a:p>
            <a:r>
              <a:rPr lang="en-US" dirty="0"/>
              <a:t>We can use this API to write JavaScript easily to interact with MongoDB database. Node JS-</a:t>
            </a:r>
            <a:r>
              <a:rPr lang="en-US" dirty="0" err="1"/>
              <a:t>mongodb</a:t>
            </a:r>
            <a:r>
              <a:rPr lang="en-US" dirty="0"/>
              <a:t> module uses Mongoose to interact with MongoDB database.</a:t>
            </a:r>
          </a:p>
        </p:txBody>
      </p:sp>
      <p:sp>
        <p:nvSpPr>
          <p:cNvPr id="3" name="Title 2"/>
          <p:cNvSpPr>
            <a:spLocks noGrp="1"/>
          </p:cNvSpPr>
          <p:nvPr>
            <p:ph type="title"/>
          </p:nvPr>
        </p:nvSpPr>
        <p:spPr/>
        <p:txBody>
          <a:bodyPr/>
          <a:lstStyle/>
          <a:p>
            <a:r>
              <a:rPr lang="en-IN" dirty="0"/>
              <a:t>Features of Node JS</a:t>
            </a:r>
            <a:br>
              <a:rPr lang="en-IN" dirty="0"/>
            </a:br>
            <a:endParaRPr lang="en-IN" dirty="0"/>
          </a:p>
        </p:txBody>
      </p:sp>
    </p:spTree>
    <p:extLst>
      <p:ext uri="{BB962C8B-B14F-4D97-AF65-F5344CB8AC3E}">
        <p14:creationId xmlns:p14="http://schemas.microsoft.com/office/powerpoint/2010/main" val="27234546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Redis Client Library </a:t>
            </a:r>
            <a:r>
              <a:rPr lang="en-IN" b="1" dirty="0" err="1"/>
              <a:t>API</a:t>
            </a:r>
            <a:r>
              <a:rPr lang="en-IN" dirty="0" err="1"/>
              <a:t>Node</a:t>
            </a:r>
            <a:r>
              <a:rPr lang="en-IN" dirty="0"/>
              <a:t> JS platform contains a separate module to integrate Redis No SQL database with applications. </a:t>
            </a:r>
            <a:endParaRPr lang="en-IN" dirty="0" smtClean="0"/>
          </a:p>
          <a:p>
            <a:r>
              <a:rPr lang="en-IN" dirty="0" smtClean="0"/>
              <a:t>It </a:t>
            </a:r>
            <a:r>
              <a:rPr lang="en-IN" dirty="0"/>
              <a:t>provides a Redis wrapper API. We can use this API to write JavaScript easily to interact with Redis database.</a:t>
            </a:r>
          </a:p>
        </p:txBody>
      </p:sp>
      <p:sp>
        <p:nvSpPr>
          <p:cNvPr id="3" name="Title 2"/>
          <p:cNvSpPr>
            <a:spLocks noGrp="1"/>
          </p:cNvSpPr>
          <p:nvPr>
            <p:ph type="title"/>
          </p:nvPr>
        </p:nvSpPr>
        <p:spPr/>
        <p:txBody>
          <a:bodyPr/>
          <a:lstStyle/>
          <a:p>
            <a:r>
              <a:rPr lang="en-IN" dirty="0"/>
              <a:t>Features of Node JS</a:t>
            </a:r>
            <a:br>
              <a:rPr lang="en-IN" dirty="0"/>
            </a:br>
            <a:endParaRPr lang="en-IN" dirty="0"/>
          </a:p>
        </p:txBody>
      </p:sp>
    </p:spTree>
    <p:extLst>
      <p:ext uri="{BB962C8B-B14F-4D97-AF65-F5344CB8AC3E}">
        <p14:creationId xmlns:p14="http://schemas.microsoft.com/office/powerpoint/2010/main" val="16969958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Jade Template Engine</a:t>
            </a:r>
          </a:p>
          <a:p>
            <a:r>
              <a:rPr lang="en-US" dirty="0"/>
              <a:t>Node JS platform supports many template engines to write HTML. Default template engine supported by Node JS is “Jade</a:t>
            </a:r>
            <a:r>
              <a:rPr lang="en-US" dirty="0" smtClean="0"/>
              <a:t>”.</a:t>
            </a:r>
          </a:p>
          <a:p>
            <a:r>
              <a:rPr lang="en-US" dirty="0" smtClean="0"/>
              <a:t>Jade </a:t>
            </a:r>
            <a:r>
              <a:rPr lang="en-US" dirty="0"/>
              <a:t>is a whitespace-sensitive template engine for developing HTML applications very easily.</a:t>
            </a:r>
          </a:p>
          <a:p>
            <a:r>
              <a:rPr lang="en-US" dirty="0" smtClean="0"/>
              <a:t>We </a:t>
            </a:r>
            <a:r>
              <a:rPr lang="en-US" dirty="0"/>
              <a:t>can write template pages once and reuse them very easily to reduce development time. We will discuss how to install and write Jade templates in a separate post.</a:t>
            </a:r>
            <a:endParaRPr lang="en-IN" dirty="0"/>
          </a:p>
        </p:txBody>
      </p:sp>
      <p:sp>
        <p:nvSpPr>
          <p:cNvPr id="3" name="Title 2"/>
          <p:cNvSpPr>
            <a:spLocks noGrp="1"/>
          </p:cNvSpPr>
          <p:nvPr>
            <p:ph type="title"/>
          </p:nvPr>
        </p:nvSpPr>
        <p:spPr/>
        <p:txBody>
          <a:bodyPr/>
          <a:lstStyle/>
          <a:p>
            <a:r>
              <a:rPr lang="en-IN" dirty="0"/>
              <a:t>Features of Node JS</a:t>
            </a:r>
            <a:br>
              <a:rPr lang="en-IN" dirty="0"/>
            </a:br>
            <a:endParaRPr lang="en-IN" dirty="0"/>
          </a:p>
        </p:txBody>
      </p:sp>
    </p:spTree>
    <p:extLst>
      <p:ext uri="{BB962C8B-B14F-4D97-AF65-F5344CB8AC3E}">
        <p14:creationId xmlns:p14="http://schemas.microsoft.com/office/powerpoint/2010/main" val="32563768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Web Server</a:t>
            </a:r>
          </a:p>
          <a:p>
            <a:r>
              <a:rPr lang="en-US" dirty="0"/>
              <a:t>We can develop and use HTTP Web Server within no time. We need to use http package to implement Web Server. We will discuss one post on how to install http package and develop a Web Server</a:t>
            </a:r>
            <a:r>
              <a:rPr lang="en-US" dirty="0" smtClean="0"/>
              <a:t>.</a:t>
            </a:r>
            <a:endParaRPr lang="en-US" dirty="0"/>
          </a:p>
          <a:p>
            <a:r>
              <a:rPr lang="en-US" dirty="0"/>
              <a:t>Better Socket API</a:t>
            </a:r>
          </a:p>
          <a:p>
            <a:r>
              <a:rPr lang="en-US" dirty="0"/>
              <a:t>Node JS Platform provides very good Socket Module API to develop Real-time, Multi-User Chat and Multi-Player Gaming Applications very easily. It supports Unix Socket programming like pipe().</a:t>
            </a:r>
            <a:endParaRPr lang="en-IN" dirty="0"/>
          </a:p>
        </p:txBody>
      </p:sp>
      <p:sp>
        <p:nvSpPr>
          <p:cNvPr id="3" name="Title 2"/>
          <p:cNvSpPr>
            <a:spLocks noGrp="1"/>
          </p:cNvSpPr>
          <p:nvPr>
            <p:ph type="title"/>
          </p:nvPr>
        </p:nvSpPr>
        <p:spPr/>
        <p:txBody>
          <a:bodyPr/>
          <a:lstStyle/>
          <a:p>
            <a:r>
              <a:rPr lang="en-IN" dirty="0"/>
              <a:t>Features of Node JS</a:t>
            </a:r>
            <a:br>
              <a:rPr lang="en-IN" dirty="0"/>
            </a:br>
            <a:endParaRPr lang="en-IN" dirty="0"/>
          </a:p>
        </p:txBody>
      </p:sp>
    </p:spTree>
    <p:extLst>
      <p:ext uri="{BB962C8B-B14F-4D97-AF65-F5344CB8AC3E}">
        <p14:creationId xmlns:p14="http://schemas.microsoft.com/office/powerpoint/2010/main" val="23890586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One Language and One Data </a:t>
            </a:r>
            <a:r>
              <a:rPr lang="en-US" dirty="0" smtClean="0"/>
              <a:t>Format</a:t>
            </a:r>
          </a:p>
          <a:p>
            <a:r>
              <a:rPr lang="en-IN" dirty="0"/>
              <a:t>Open </a:t>
            </a:r>
            <a:r>
              <a:rPr lang="en-IN" dirty="0" smtClean="0"/>
              <a:t>Source</a:t>
            </a:r>
          </a:p>
          <a:p>
            <a:r>
              <a:rPr lang="en-IN" dirty="0"/>
              <a:t>Highly </a:t>
            </a:r>
            <a:r>
              <a:rPr lang="en-IN" dirty="0" smtClean="0"/>
              <a:t>Scalable</a:t>
            </a:r>
          </a:p>
          <a:p>
            <a:r>
              <a:rPr lang="en-US" dirty="0"/>
              <a:t>Better Performance and Low </a:t>
            </a:r>
            <a:r>
              <a:rPr lang="en-US" dirty="0" smtClean="0"/>
              <a:t>Latency</a:t>
            </a:r>
          </a:p>
          <a:p>
            <a:r>
              <a:rPr lang="en-IN" dirty="0"/>
              <a:t>Caching </a:t>
            </a:r>
            <a:r>
              <a:rPr lang="en-IN" dirty="0" smtClean="0"/>
              <a:t>Modules</a:t>
            </a:r>
          </a:p>
          <a:p>
            <a:r>
              <a:rPr lang="en-IN" dirty="0"/>
              <a:t>Less Problems with </a:t>
            </a:r>
            <a:r>
              <a:rPr lang="en-IN" dirty="0" smtClean="0"/>
              <a:t>Concurrency</a:t>
            </a:r>
          </a:p>
          <a:p>
            <a:r>
              <a:rPr lang="en-US" dirty="0"/>
              <a:t>Easy to Extend and </a:t>
            </a:r>
            <a:r>
              <a:rPr lang="en-US" dirty="0" smtClean="0"/>
              <a:t>Lightweight</a:t>
            </a:r>
          </a:p>
          <a:p>
            <a:r>
              <a:rPr lang="en-US" dirty="0"/>
              <a:t>Faster Development and Easy to Maintain</a:t>
            </a:r>
            <a:endParaRPr lang="en-IN" dirty="0"/>
          </a:p>
        </p:txBody>
      </p:sp>
      <p:sp>
        <p:nvSpPr>
          <p:cNvPr id="3" name="Title 2"/>
          <p:cNvSpPr>
            <a:spLocks noGrp="1"/>
          </p:cNvSpPr>
          <p:nvPr>
            <p:ph type="title"/>
          </p:nvPr>
        </p:nvSpPr>
        <p:spPr/>
        <p:txBody>
          <a:bodyPr/>
          <a:lstStyle/>
          <a:p>
            <a:r>
              <a:rPr lang="en-IN" dirty="0"/>
              <a:t>Advantages of Node JS</a:t>
            </a:r>
          </a:p>
        </p:txBody>
      </p:sp>
    </p:spTree>
    <p:extLst>
      <p:ext uri="{BB962C8B-B14F-4D97-AF65-F5344CB8AC3E}">
        <p14:creationId xmlns:p14="http://schemas.microsoft.com/office/powerpoint/2010/main" val="21158372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REST </a:t>
            </a:r>
            <a:r>
              <a:rPr lang="en-IN" dirty="0" smtClean="0"/>
              <a:t>API</a:t>
            </a:r>
          </a:p>
          <a:p>
            <a:r>
              <a:rPr lang="en-IN" dirty="0"/>
              <a:t>Active Development </a:t>
            </a:r>
            <a:r>
              <a:rPr lang="en-IN" dirty="0" smtClean="0"/>
              <a:t>Community</a:t>
            </a:r>
          </a:p>
          <a:p>
            <a:r>
              <a:rPr lang="en-IN" dirty="0"/>
              <a:t>Unit </a:t>
            </a:r>
            <a:r>
              <a:rPr lang="en-IN" dirty="0" smtClean="0"/>
              <a:t>Testing</a:t>
            </a:r>
          </a:p>
          <a:p>
            <a:r>
              <a:rPr lang="en-IN" dirty="0"/>
              <a:t>Streaming </a:t>
            </a:r>
            <a:r>
              <a:rPr lang="en-IN" dirty="0" smtClean="0"/>
              <a:t>Data</a:t>
            </a:r>
          </a:p>
          <a:p>
            <a:r>
              <a:rPr lang="en-IN" dirty="0"/>
              <a:t>Creating </a:t>
            </a:r>
            <a:r>
              <a:rPr lang="en-IN" dirty="0" smtClean="0"/>
              <a:t>Servers</a:t>
            </a:r>
          </a:p>
          <a:p>
            <a:r>
              <a:rPr lang="en-US" dirty="0"/>
              <a:t>It can handle thousands of concurrent connections with minimal overhead (CPU/Memory) on a single </a:t>
            </a:r>
            <a:r>
              <a:rPr lang="en-US" dirty="0" smtClean="0"/>
              <a:t>process</a:t>
            </a:r>
          </a:p>
          <a:p>
            <a:r>
              <a:rPr lang="en-IN" dirty="0"/>
              <a:t>Easy Module Loading process</a:t>
            </a:r>
          </a:p>
        </p:txBody>
      </p:sp>
      <p:sp>
        <p:nvSpPr>
          <p:cNvPr id="3" name="Title 2"/>
          <p:cNvSpPr>
            <a:spLocks noGrp="1"/>
          </p:cNvSpPr>
          <p:nvPr>
            <p:ph type="title"/>
          </p:nvPr>
        </p:nvSpPr>
        <p:spPr/>
        <p:txBody>
          <a:bodyPr/>
          <a:lstStyle/>
          <a:p>
            <a:r>
              <a:rPr lang="en-IN" dirty="0"/>
              <a:t>Advantages of Node JS</a:t>
            </a:r>
          </a:p>
        </p:txBody>
      </p:sp>
    </p:spTree>
    <p:extLst>
      <p:ext uri="{BB962C8B-B14F-4D97-AF65-F5344CB8AC3E}">
        <p14:creationId xmlns:p14="http://schemas.microsoft.com/office/powerpoint/2010/main" val="33241375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2"/>
          </p:nvPr>
        </p:nvSpPr>
        <p:spPr/>
        <p:txBody>
          <a:bodyPr>
            <a:normAutofit/>
          </a:bodyPr>
          <a:lstStyle/>
          <a:p>
            <a:r>
              <a:rPr lang="en-US" dirty="0"/>
              <a:t>Introduction to JavaScript Scope Issues</a:t>
            </a:r>
          </a:p>
          <a:p>
            <a:r>
              <a:rPr lang="en-US" dirty="0"/>
              <a:t>Introduction to Common JS</a:t>
            </a:r>
          </a:p>
          <a:p>
            <a:r>
              <a:rPr lang="en-US" dirty="0"/>
              <a:t>Modules, Module Scoping</a:t>
            </a:r>
          </a:p>
          <a:p>
            <a:r>
              <a:rPr lang="en-US" dirty="0" err="1"/>
              <a:t>CommonJS</a:t>
            </a:r>
            <a:r>
              <a:rPr lang="en-US" dirty="0"/>
              <a:t>  ‘require’ and “</a:t>
            </a:r>
            <a:r>
              <a:rPr lang="en-US" dirty="0" err="1"/>
              <a:t>module.exports</a:t>
            </a:r>
            <a:r>
              <a:rPr lang="en-US" dirty="0"/>
              <a:t>”</a:t>
            </a:r>
          </a:p>
          <a:p>
            <a:r>
              <a:rPr lang="en-US" dirty="0"/>
              <a:t>Important of </a:t>
            </a:r>
            <a:r>
              <a:rPr lang="en-US" dirty="0" err="1"/>
              <a:t>CommonJS</a:t>
            </a:r>
            <a:r>
              <a:rPr lang="en-US" dirty="0"/>
              <a:t> in JavaScript Application</a:t>
            </a:r>
          </a:p>
          <a:p>
            <a:r>
              <a:rPr lang="en-US" dirty="0"/>
              <a:t>Why </a:t>
            </a:r>
            <a:r>
              <a:rPr lang="en-US" dirty="0" err="1"/>
              <a:t>CommonJS</a:t>
            </a:r>
            <a:r>
              <a:rPr lang="en-US" dirty="0"/>
              <a:t> for React.js or Modern day web app development</a:t>
            </a:r>
          </a:p>
          <a:p>
            <a:r>
              <a:rPr lang="en-US" dirty="0"/>
              <a:t>Module Default Exports</a:t>
            </a:r>
          </a:p>
        </p:txBody>
      </p:sp>
      <p:sp>
        <p:nvSpPr>
          <p:cNvPr id="7" name="Title 6"/>
          <p:cNvSpPr>
            <a:spLocks noGrp="1"/>
          </p:cNvSpPr>
          <p:nvPr>
            <p:ph type="title"/>
          </p:nvPr>
        </p:nvSpPr>
        <p:spPr/>
        <p:txBody>
          <a:bodyPr/>
          <a:lstStyle/>
          <a:p>
            <a:r>
              <a:rPr lang="en-IN" dirty="0" smtClean="0"/>
              <a:t>Goals</a:t>
            </a:r>
            <a:endParaRPr lang="en-IN" dirty="0"/>
          </a:p>
        </p:txBody>
      </p:sp>
    </p:spTree>
    <p:extLst>
      <p:ext uri="{BB962C8B-B14F-4D97-AF65-F5344CB8AC3E}">
        <p14:creationId xmlns:p14="http://schemas.microsoft.com/office/powerpoint/2010/main" val="25708545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numCol="3">
            <a:normAutofit/>
          </a:bodyPr>
          <a:lstStyle/>
          <a:p>
            <a:r>
              <a:rPr lang="en-IN" dirty="0"/>
              <a:t>DOW JONES</a:t>
            </a:r>
          </a:p>
          <a:p>
            <a:r>
              <a:rPr lang="en-IN" dirty="0"/>
              <a:t>When-To-Manage</a:t>
            </a:r>
          </a:p>
          <a:p>
            <a:r>
              <a:rPr lang="en-IN" dirty="0" err="1"/>
              <a:t>Linkedin</a:t>
            </a:r>
            <a:endParaRPr lang="en-IN" dirty="0"/>
          </a:p>
          <a:p>
            <a:r>
              <a:rPr lang="en-IN" dirty="0" err="1"/>
              <a:t>MicroSoft</a:t>
            </a:r>
            <a:endParaRPr lang="en-IN" dirty="0"/>
          </a:p>
          <a:p>
            <a:r>
              <a:rPr lang="en-IN" dirty="0" err="1"/>
              <a:t>Twelephone</a:t>
            </a:r>
            <a:r>
              <a:rPr lang="en-IN" dirty="0"/>
              <a:t> (It is a service for making calls right from Twitter account)</a:t>
            </a:r>
          </a:p>
          <a:p>
            <a:r>
              <a:rPr lang="en-IN" dirty="0"/>
              <a:t>Yahoo</a:t>
            </a:r>
          </a:p>
          <a:p>
            <a:r>
              <a:rPr lang="en-IN" dirty="0"/>
              <a:t>PayPal</a:t>
            </a:r>
          </a:p>
          <a:p>
            <a:r>
              <a:rPr lang="en-IN" dirty="0"/>
              <a:t>eBay</a:t>
            </a:r>
          </a:p>
          <a:p>
            <a:r>
              <a:rPr lang="en-IN" dirty="0" err="1"/>
              <a:t>STRONGLoop</a:t>
            </a:r>
            <a:endParaRPr lang="en-IN" dirty="0"/>
          </a:p>
          <a:p>
            <a:r>
              <a:rPr lang="en-IN" dirty="0" err="1"/>
              <a:t>Wallmart</a:t>
            </a:r>
            <a:endParaRPr lang="en-IN" dirty="0"/>
          </a:p>
          <a:p>
            <a:r>
              <a:rPr lang="en-IN" dirty="0"/>
              <a:t>Groupon</a:t>
            </a:r>
          </a:p>
          <a:p>
            <a:r>
              <a:rPr lang="en-IN" dirty="0"/>
              <a:t>SAP</a:t>
            </a:r>
          </a:p>
          <a:p>
            <a:r>
              <a:rPr lang="en-IN" dirty="0"/>
              <a:t>PINT Web Platform (PWP)</a:t>
            </a:r>
          </a:p>
          <a:p>
            <a:r>
              <a:rPr lang="en-IN" dirty="0"/>
              <a:t>Cloud9 IDE</a:t>
            </a:r>
          </a:p>
          <a:p>
            <a:r>
              <a:rPr lang="en-IN" dirty="0"/>
              <a:t>Dropbox</a:t>
            </a:r>
          </a:p>
          <a:p>
            <a:r>
              <a:rPr lang="en-IN" dirty="0" err="1"/>
              <a:t>ZingChart</a:t>
            </a:r>
            <a:endParaRPr lang="en-IN" dirty="0"/>
          </a:p>
          <a:p>
            <a:r>
              <a:rPr lang="en-IN" dirty="0"/>
              <a:t>Chess (It is an online game available on facebook.com)</a:t>
            </a:r>
          </a:p>
        </p:txBody>
      </p:sp>
      <p:sp>
        <p:nvSpPr>
          <p:cNvPr id="3" name="Title 2"/>
          <p:cNvSpPr>
            <a:spLocks noGrp="1"/>
          </p:cNvSpPr>
          <p:nvPr>
            <p:ph type="title"/>
          </p:nvPr>
        </p:nvSpPr>
        <p:spPr/>
        <p:txBody>
          <a:bodyPr/>
          <a:lstStyle/>
          <a:p>
            <a:r>
              <a:rPr lang="en-US" dirty="0"/>
              <a:t>Who uses Node JS Platform</a:t>
            </a:r>
            <a:endParaRPr lang="en-IN" dirty="0"/>
          </a:p>
        </p:txBody>
      </p:sp>
    </p:spTree>
    <p:extLst>
      <p:ext uri="{BB962C8B-B14F-4D97-AF65-F5344CB8AC3E}">
        <p14:creationId xmlns:p14="http://schemas.microsoft.com/office/powerpoint/2010/main" val="42335072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numCol="3">
            <a:normAutofit fontScale="85000" lnSpcReduction="20000"/>
          </a:bodyPr>
          <a:lstStyle/>
          <a:p>
            <a:r>
              <a:rPr lang="en-US" dirty="0"/>
              <a:t>Network applications</a:t>
            </a:r>
          </a:p>
          <a:p>
            <a:r>
              <a:rPr lang="en-US" dirty="0"/>
              <a:t>Asynchronous Events</a:t>
            </a:r>
          </a:p>
          <a:p>
            <a:r>
              <a:rPr lang="en-US" dirty="0"/>
              <a:t>Intelligent Networking Proxies</a:t>
            </a:r>
          </a:p>
          <a:p>
            <a:r>
              <a:rPr lang="en-US" dirty="0"/>
              <a:t>Proxy Server</a:t>
            </a:r>
          </a:p>
          <a:p>
            <a:r>
              <a:rPr lang="en-US" dirty="0"/>
              <a:t>Multiplayer Game Applications</a:t>
            </a:r>
          </a:p>
          <a:p>
            <a:r>
              <a:rPr lang="en-US" dirty="0"/>
              <a:t>Data Intensive Real-time applications</a:t>
            </a:r>
          </a:p>
          <a:p>
            <a:r>
              <a:rPr lang="en-US" dirty="0"/>
              <a:t>Web Applications</a:t>
            </a:r>
          </a:p>
          <a:p>
            <a:r>
              <a:rPr lang="en-US" dirty="0"/>
              <a:t>High Definition(HD) Voice and Video Communications</a:t>
            </a:r>
          </a:p>
          <a:p>
            <a:r>
              <a:rPr lang="en-US" dirty="0"/>
              <a:t>File Uploading Tools</a:t>
            </a:r>
          </a:p>
          <a:p>
            <a:r>
              <a:rPr lang="en-US" dirty="0"/>
              <a:t>Process Monitoring Tools</a:t>
            </a:r>
          </a:p>
          <a:p>
            <a:r>
              <a:rPr lang="en-US" dirty="0"/>
              <a:t>Many-To-Many Instant Chatting Applications</a:t>
            </a:r>
          </a:p>
          <a:p>
            <a:r>
              <a:rPr lang="en-US" dirty="0"/>
              <a:t>Many-To-Many Instant Messing Applications</a:t>
            </a:r>
          </a:p>
          <a:p>
            <a:r>
              <a:rPr lang="en-US" dirty="0"/>
              <a:t>HTTP Web Server</a:t>
            </a:r>
          </a:p>
          <a:p>
            <a:r>
              <a:rPr lang="en-US" dirty="0"/>
              <a:t>Real-time Logistics Systems</a:t>
            </a:r>
          </a:p>
          <a:p>
            <a:r>
              <a:rPr lang="en-US" dirty="0"/>
              <a:t>Streaming Server</a:t>
            </a:r>
          </a:p>
          <a:p>
            <a:r>
              <a:rPr lang="en-US" dirty="0"/>
              <a:t>High Concurrency Applications</a:t>
            </a:r>
          </a:p>
          <a:p>
            <a:r>
              <a:rPr lang="en-US" dirty="0"/>
              <a:t>Communication Hubs</a:t>
            </a:r>
          </a:p>
          <a:p>
            <a:r>
              <a:rPr lang="en-US" dirty="0"/>
              <a:t>Coordinators</a:t>
            </a:r>
          </a:p>
          <a:p>
            <a:r>
              <a:rPr lang="en-US" dirty="0"/>
              <a:t>DNS Server</a:t>
            </a:r>
          </a:p>
          <a:p>
            <a:r>
              <a:rPr lang="en-US" dirty="0"/>
              <a:t>Static File Server</a:t>
            </a:r>
          </a:p>
          <a:p>
            <a:r>
              <a:rPr lang="en-US" dirty="0"/>
              <a:t>TCP Server</a:t>
            </a:r>
          </a:p>
          <a:p>
            <a:r>
              <a:rPr lang="en-US" dirty="0"/>
              <a:t>Stock-Trading Dashboard</a:t>
            </a:r>
            <a:endParaRPr lang="en-IN" dirty="0"/>
          </a:p>
        </p:txBody>
      </p:sp>
      <p:sp>
        <p:nvSpPr>
          <p:cNvPr id="3" name="Title 2"/>
          <p:cNvSpPr>
            <a:spLocks noGrp="1"/>
          </p:cNvSpPr>
          <p:nvPr>
            <p:ph type="title"/>
          </p:nvPr>
        </p:nvSpPr>
        <p:spPr/>
        <p:txBody>
          <a:bodyPr/>
          <a:lstStyle/>
          <a:p>
            <a:r>
              <a:rPr lang="en-IN" dirty="0"/>
              <a:t>Node JS Applications</a:t>
            </a:r>
          </a:p>
        </p:txBody>
      </p:sp>
    </p:spTree>
    <p:extLst>
      <p:ext uri="{BB962C8B-B14F-4D97-AF65-F5344CB8AC3E}">
        <p14:creationId xmlns:p14="http://schemas.microsoft.com/office/powerpoint/2010/main" val="6018731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Nodejs</a:t>
            </a:r>
            <a:r>
              <a:rPr lang="en-IN" dirty="0" smtClean="0"/>
              <a:t> Versions</a:t>
            </a:r>
            <a:endParaRPr lang="en-IN" dirty="0"/>
          </a:p>
        </p:txBody>
      </p:sp>
      <p:pic>
        <p:nvPicPr>
          <p:cNvPr id="4" name="Picture 3"/>
          <p:cNvPicPr>
            <a:picLocks noChangeAspect="1"/>
          </p:cNvPicPr>
          <p:nvPr/>
        </p:nvPicPr>
        <p:blipFill rotWithShape="1">
          <a:blip r:embed="rId2"/>
          <a:srcRect l="15833" t="19260" r="15000" b="14074"/>
          <a:stretch/>
        </p:blipFill>
        <p:spPr>
          <a:xfrm>
            <a:off x="304800" y="1521842"/>
            <a:ext cx="8717872" cy="5183758"/>
          </a:xfrm>
          <a:prstGeom prst="rect">
            <a:avLst/>
          </a:prstGeom>
        </p:spPr>
      </p:pic>
    </p:spTree>
    <p:extLst>
      <p:ext uri="{BB962C8B-B14F-4D97-AF65-F5344CB8AC3E}">
        <p14:creationId xmlns:p14="http://schemas.microsoft.com/office/powerpoint/2010/main" val="29244077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endParaRPr lang="en-IN"/>
          </a:p>
        </p:txBody>
      </p:sp>
      <p:sp>
        <p:nvSpPr>
          <p:cNvPr id="3" name="Title 2"/>
          <p:cNvSpPr>
            <a:spLocks noGrp="1"/>
          </p:cNvSpPr>
          <p:nvPr>
            <p:ph type="title"/>
          </p:nvPr>
        </p:nvSpPr>
        <p:spPr/>
        <p:txBody>
          <a:bodyPr/>
          <a:lstStyle/>
          <a:p>
            <a:r>
              <a:rPr lang="en-IN" dirty="0" err="1" smtClean="0"/>
              <a:t>CommonJS</a:t>
            </a:r>
            <a:endParaRPr lang="en-IN" dirty="0"/>
          </a:p>
        </p:txBody>
      </p:sp>
    </p:spTree>
    <p:extLst>
      <p:ext uri="{BB962C8B-B14F-4D97-AF65-F5344CB8AC3E}">
        <p14:creationId xmlns:p14="http://schemas.microsoft.com/office/powerpoint/2010/main" val="769210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Questions</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err="1"/>
              <a:t>js</a:t>
            </a:r>
            <a:r>
              <a:rPr lang="en-US" dirty="0"/>
              <a:t> file (source code) ➝ compiled into machine code (based on the CPU it runs</a:t>
            </a:r>
            <a:r>
              <a:rPr lang="en-US" dirty="0" smtClean="0"/>
              <a:t>)</a:t>
            </a:r>
          </a:p>
          <a:p>
            <a:r>
              <a:rPr lang="en-US" dirty="0"/>
              <a:t>The system that compiles the </a:t>
            </a:r>
            <a:r>
              <a:rPr lang="en-US" dirty="0" err="1"/>
              <a:t>javascript</a:t>
            </a:r>
            <a:r>
              <a:rPr lang="en-US" dirty="0"/>
              <a:t> files into machine code and also manage the program's memory is </a:t>
            </a:r>
            <a:r>
              <a:rPr lang="en-US" dirty="0" smtClean="0"/>
              <a:t>called </a:t>
            </a:r>
            <a:r>
              <a:rPr lang="en-US" dirty="0" err="1"/>
              <a:t>javascript</a:t>
            </a:r>
            <a:r>
              <a:rPr lang="en-US" dirty="0"/>
              <a:t> runtime</a:t>
            </a:r>
            <a:r>
              <a:rPr lang="en-US" dirty="0" smtClean="0"/>
              <a:t>.</a:t>
            </a:r>
          </a:p>
          <a:p>
            <a:r>
              <a:rPr lang="en-US" dirty="0"/>
              <a:t>Chrome V8 engine originally ran in Chrome web browsers. </a:t>
            </a:r>
            <a:endParaRPr lang="en-US" dirty="0" smtClean="0"/>
          </a:p>
          <a:p>
            <a:r>
              <a:rPr lang="en-US" dirty="0" smtClean="0"/>
              <a:t>But </a:t>
            </a:r>
            <a:r>
              <a:rPr lang="en-US" dirty="0"/>
              <a:t>later it was used to run the </a:t>
            </a:r>
            <a:r>
              <a:rPr lang="en-US" dirty="0" err="1"/>
              <a:t>javascript</a:t>
            </a:r>
            <a:r>
              <a:rPr lang="en-US" dirty="0"/>
              <a:t> without a browser and that exactly what Node.js is. </a:t>
            </a:r>
            <a:endParaRPr lang="en-US" dirty="0" smtClean="0"/>
          </a:p>
          <a:p>
            <a:r>
              <a:rPr lang="en-US" dirty="0" smtClean="0"/>
              <a:t>Node.js </a:t>
            </a:r>
            <a:r>
              <a:rPr lang="en-US" dirty="0"/>
              <a:t>is written in C++ and build on top of the Chrome V8 engine which is also written in C++. V8 provides the runtime for the </a:t>
            </a:r>
            <a:r>
              <a:rPr lang="en-US" dirty="0" err="1"/>
              <a:t>Javascript</a:t>
            </a:r>
            <a:r>
              <a:rPr lang="en-US" dirty="0"/>
              <a:t>.</a:t>
            </a:r>
            <a:endParaRPr lang="en-IN" dirty="0"/>
          </a:p>
        </p:txBody>
      </p:sp>
      <p:sp>
        <p:nvSpPr>
          <p:cNvPr id="3" name="Title 2"/>
          <p:cNvSpPr>
            <a:spLocks noGrp="1"/>
          </p:cNvSpPr>
          <p:nvPr>
            <p:ph type="title"/>
          </p:nvPr>
        </p:nvSpPr>
        <p:spPr/>
        <p:txBody>
          <a:bodyPr/>
          <a:lstStyle/>
          <a:p>
            <a:r>
              <a:rPr lang="en-IN" dirty="0" err="1" smtClean="0"/>
              <a:t>Javascript</a:t>
            </a:r>
            <a:r>
              <a:rPr lang="en-IN" dirty="0" smtClean="0"/>
              <a:t> Lifecycle</a:t>
            </a:r>
            <a:endParaRPr lang="en-IN" dirty="0"/>
          </a:p>
        </p:txBody>
      </p:sp>
    </p:spTree>
    <p:extLst>
      <p:ext uri="{BB962C8B-B14F-4D97-AF65-F5344CB8AC3E}">
        <p14:creationId xmlns:p14="http://schemas.microsoft.com/office/powerpoint/2010/main" val="10000984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999" t="7037" r="20000"/>
          <a:stretch/>
        </p:blipFill>
        <p:spPr>
          <a:xfrm>
            <a:off x="152400" y="990600"/>
            <a:ext cx="8686800" cy="5638800"/>
          </a:xfrm>
          <a:prstGeom prst="rect">
            <a:avLst/>
          </a:prstGeom>
        </p:spPr>
      </p:pic>
    </p:spTree>
    <p:extLst>
      <p:ext uri="{BB962C8B-B14F-4D97-AF65-F5344CB8AC3E}">
        <p14:creationId xmlns:p14="http://schemas.microsoft.com/office/powerpoint/2010/main" val="40524678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1667" r="11667" b="5555"/>
          <a:stretch/>
        </p:blipFill>
        <p:spPr>
          <a:xfrm>
            <a:off x="914400" y="1371600"/>
            <a:ext cx="7010400" cy="4857750"/>
          </a:xfrm>
          <a:prstGeom prst="rect">
            <a:avLst/>
          </a:prstGeom>
        </p:spPr>
      </p:pic>
    </p:spTree>
    <p:extLst>
      <p:ext uri="{BB962C8B-B14F-4D97-AF65-F5344CB8AC3E}">
        <p14:creationId xmlns:p14="http://schemas.microsoft.com/office/powerpoint/2010/main" val="15634197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4514F291-B47C-48A1-B199-EBD0A7B4E780}">
  <ds:schemaRefs>
    <ds:schemaRef ds:uri="http://purl.org/dc/dcmitype/"/>
    <ds:schemaRef ds:uri="http://purl.org/dc/elements/1.1/"/>
    <ds:schemaRef ds:uri="http://purl.org/dc/terms/"/>
    <ds:schemaRef ds:uri="http://schemas.microsoft.com/office/2006/metadata/properties"/>
    <ds:schemaRef ds:uri="http://schemas.microsoft.com/office/infopath/2007/PartnerControls"/>
    <ds:schemaRef ds:uri="http://www.w3.org/XML/1998/namespace"/>
    <ds:schemaRef ds:uri="http://schemas.microsoft.com/office/2006/documentManagement/typ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Pencils_02_2012</Template>
  <TotalTime>7924</TotalTime>
  <Words>2655</Words>
  <Application>Microsoft Office PowerPoint</Application>
  <PresentationFormat>On-screen Show (4:3)</PresentationFormat>
  <Paragraphs>287</Paragraphs>
  <Slides>64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64</vt:i4>
      </vt:variant>
    </vt:vector>
  </HeadingPairs>
  <TitlesOfParts>
    <vt:vector size="67" baseType="lpstr">
      <vt:lpstr>Arial</vt:lpstr>
      <vt:lpstr>Calibri</vt:lpstr>
      <vt:lpstr>Pencils_02_2012</vt:lpstr>
      <vt:lpstr>PowerPoint Presentation</vt:lpstr>
      <vt:lpstr>Goals</vt:lpstr>
      <vt:lpstr>Goals</vt:lpstr>
      <vt:lpstr>Goals</vt:lpstr>
      <vt:lpstr>Goals</vt:lpstr>
      <vt:lpstr>Goals</vt:lpstr>
      <vt:lpstr>Javascript Lifecycle</vt:lpstr>
      <vt:lpstr>PowerPoint Presentation</vt:lpstr>
      <vt:lpstr>PowerPoint Presentation</vt:lpstr>
      <vt:lpstr>PowerPoint Presentation</vt:lpstr>
      <vt:lpstr>How is Javascript compiled and Run?</vt:lpstr>
      <vt:lpstr>What is Node.js?</vt:lpstr>
      <vt:lpstr>What is Node.js?</vt:lpstr>
      <vt:lpstr>Main Building Blocks</vt:lpstr>
      <vt:lpstr>Main Building Blocks</vt:lpstr>
      <vt:lpstr>Main Building Blocks</vt:lpstr>
      <vt:lpstr>Main Building Blocks</vt:lpstr>
      <vt:lpstr>Main Building Blocks</vt:lpstr>
      <vt:lpstr>Main Node.js components</vt:lpstr>
      <vt:lpstr>Node.js Runtime</vt:lpstr>
      <vt:lpstr>Introduction to Google V8</vt:lpstr>
      <vt:lpstr>Introduction to Google V8</vt:lpstr>
      <vt:lpstr>Introduction to Google V8</vt:lpstr>
      <vt:lpstr>Introduction to Google V8</vt:lpstr>
      <vt:lpstr>V8 Key Components</vt:lpstr>
      <vt:lpstr>V8 Key Components</vt:lpstr>
      <vt:lpstr>V8 Key Components</vt:lpstr>
      <vt:lpstr>WebAssembly — Liftoff</vt:lpstr>
      <vt:lpstr>WebAssembly — Liftoff</vt:lpstr>
      <vt:lpstr>Garbage Collection — Orinoco</vt:lpstr>
      <vt:lpstr>Garbage Collection — Orinoco</vt:lpstr>
      <vt:lpstr>PowerPoint Presentation</vt:lpstr>
      <vt:lpstr>Traditional Web Server Model</vt:lpstr>
      <vt:lpstr>Traditional Web Server Model</vt:lpstr>
      <vt:lpstr>Node.js Process Model</vt:lpstr>
      <vt:lpstr>Node.js Process Model</vt:lpstr>
      <vt:lpstr>PowerPoint Presentation</vt:lpstr>
      <vt:lpstr>Nodejs Process Model</vt:lpstr>
      <vt:lpstr>PowerPoint Presentation</vt:lpstr>
      <vt:lpstr>PowerPoint Presentation</vt:lpstr>
      <vt:lpstr>  Node JS Architecture – Single Threaded Event Loop </vt:lpstr>
      <vt:lpstr>Node.js Single Threading</vt:lpstr>
      <vt:lpstr>PowerPoint Presentation</vt:lpstr>
      <vt:lpstr>Single Threaded Event Loop Model Processing Steps:</vt:lpstr>
      <vt:lpstr>Single Threaded Event Loop Model Processing Steps:</vt:lpstr>
      <vt:lpstr>Single Threaded Event Loop Model Processing Steps:</vt:lpstr>
      <vt:lpstr>PowerPoint Presentation</vt:lpstr>
      <vt:lpstr>Node JS Architecture – Single Threaded Event Loop Advantages</vt:lpstr>
      <vt:lpstr>Features of Node JS </vt:lpstr>
      <vt:lpstr>Features of Node JS </vt:lpstr>
      <vt:lpstr>Features of Node JS </vt:lpstr>
      <vt:lpstr>Features of Node JS </vt:lpstr>
      <vt:lpstr>Features of Node JS </vt:lpstr>
      <vt:lpstr>Features of Node JS </vt:lpstr>
      <vt:lpstr>Features of Node JS </vt:lpstr>
      <vt:lpstr>Features of Node JS </vt:lpstr>
      <vt:lpstr>Features of Node JS </vt:lpstr>
      <vt:lpstr>Advantages of Node JS</vt:lpstr>
      <vt:lpstr>Advantages of Node JS</vt:lpstr>
      <vt:lpstr>Who uses Node JS Platform</vt:lpstr>
      <vt:lpstr>Node JS Applications</vt:lpstr>
      <vt:lpstr>Nodejs Versions</vt:lpstr>
      <vt:lpstr>CommonJS</vt:lpstr>
      <vt:lpstr>PowerPoint Presentation</vt:lpstr>
    </vt:vector>
  </TitlesOfParts>
  <Company>Accenture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Bala</cp:lastModifiedBy>
  <cp:revision>1493</cp:revision>
  <dcterms:created xsi:type="dcterms:W3CDTF">2012-03-13T15:47:14Z</dcterms:created>
  <dcterms:modified xsi:type="dcterms:W3CDTF">2019-12-07T16:52:14Z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